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104"/>
  </p:notesMasterIdLst>
  <p:sldIdLst>
    <p:sldId id="256" r:id="rId2"/>
    <p:sldId id="257" r:id="rId3"/>
    <p:sldId id="258" r:id="rId4"/>
    <p:sldId id="259" r:id="rId5"/>
    <p:sldId id="260" r:id="rId6"/>
    <p:sldId id="261" r:id="rId7"/>
    <p:sldId id="262" r:id="rId8"/>
    <p:sldId id="263" r:id="rId9"/>
    <p:sldId id="264" r:id="rId10"/>
    <p:sldId id="265" r:id="rId11"/>
    <p:sldId id="391" r:id="rId12"/>
    <p:sldId id="266" r:id="rId13"/>
    <p:sldId id="267" r:id="rId14"/>
    <p:sldId id="268" r:id="rId15"/>
    <p:sldId id="387" r:id="rId16"/>
    <p:sldId id="269" r:id="rId17"/>
    <p:sldId id="270" r:id="rId18"/>
    <p:sldId id="271" r:id="rId19"/>
    <p:sldId id="272" r:id="rId20"/>
    <p:sldId id="273" r:id="rId21"/>
    <p:sldId id="274" r:id="rId22"/>
    <p:sldId id="275" r:id="rId23"/>
    <p:sldId id="276" r:id="rId24"/>
    <p:sldId id="390"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343" r:id="rId43"/>
    <p:sldId id="344" r:id="rId44"/>
    <p:sldId id="345" r:id="rId45"/>
    <p:sldId id="346" r:id="rId46"/>
    <p:sldId id="347" r:id="rId47"/>
    <p:sldId id="348" r:id="rId48"/>
    <p:sldId id="294" r:id="rId49"/>
    <p:sldId id="295" r:id="rId50"/>
    <p:sldId id="296" r:id="rId51"/>
    <p:sldId id="297" r:id="rId52"/>
    <p:sldId id="388" r:id="rId53"/>
    <p:sldId id="298" r:id="rId54"/>
    <p:sldId id="299" r:id="rId55"/>
    <p:sldId id="300" r:id="rId56"/>
    <p:sldId id="356" r:id="rId57"/>
    <p:sldId id="302" r:id="rId58"/>
    <p:sldId id="303" r:id="rId59"/>
    <p:sldId id="304" r:id="rId60"/>
    <p:sldId id="305" r:id="rId61"/>
    <p:sldId id="357" r:id="rId62"/>
    <p:sldId id="306" r:id="rId63"/>
    <p:sldId id="307" r:id="rId64"/>
    <p:sldId id="308" r:id="rId65"/>
    <p:sldId id="392" r:id="rId66"/>
    <p:sldId id="309" r:id="rId67"/>
    <p:sldId id="310" r:id="rId68"/>
    <p:sldId id="311" r:id="rId69"/>
    <p:sldId id="312" r:id="rId70"/>
    <p:sldId id="313" r:id="rId71"/>
    <p:sldId id="360" r:id="rId72"/>
    <p:sldId id="363" r:id="rId73"/>
    <p:sldId id="364" r:id="rId74"/>
    <p:sldId id="365" r:id="rId75"/>
    <p:sldId id="366" r:id="rId76"/>
    <p:sldId id="367" r:id="rId77"/>
    <p:sldId id="368" r:id="rId78"/>
    <p:sldId id="369" r:id="rId79"/>
    <p:sldId id="370" r:id="rId80"/>
    <p:sldId id="371" r:id="rId81"/>
    <p:sldId id="372" r:id="rId82"/>
    <p:sldId id="373" r:id="rId83"/>
    <p:sldId id="374" r:id="rId84"/>
    <p:sldId id="375" r:id="rId85"/>
    <p:sldId id="376" r:id="rId86"/>
    <p:sldId id="333" r:id="rId87"/>
    <p:sldId id="334" r:id="rId88"/>
    <p:sldId id="377" r:id="rId89"/>
    <p:sldId id="378" r:id="rId90"/>
    <p:sldId id="380" r:id="rId91"/>
    <p:sldId id="383" r:id="rId92"/>
    <p:sldId id="384" r:id="rId93"/>
    <p:sldId id="385" r:id="rId94"/>
    <p:sldId id="386" r:id="rId95"/>
    <p:sldId id="349" r:id="rId96"/>
    <p:sldId id="350" r:id="rId97"/>
    <p:sldId id="351" r:id="rId98"/>
    <p:sldId id="352" r:id="rId99"/>
    <p:sldId id="353" r:id="rId100"/>
    <p:sldId id="354" r:id="rId101"/>
    <p:sldId id="355" r:id="rId102"/>
    <p:sldId id="342" r:id="rId103"/>
  </p:sldIdLst>
  <p:sldSz cx="9144000" cy="5143500" type="screen16x9"/>
  <p:notesSz cx="6858000" cy="9144000"/>
  <p:embeddedFontLst>
    <p:embeddedFont>
      <p:font typeface="微軟正黑體" panose="020B0604030504040204" pitchFamily="34" charset="-120"/>
      <p:regular r:id="rId105"/>
      <p:bold r:id="rId106"/>
    </p:embeddedFont>
    <p:embeddedFont>
      <p:font typeface="Calibri" panose="020F0502020204030204" pitchFamily="34" charset="0"/>
      <p:regular r:id="rId107"/>
      <p:bold r:id="rId108"/>
      <p:italic r:id="rId109"/>
      <p:boldItalic r:id="rId110"/>
    </p:embeddedFont>
    <p:embeddedFont>
      <p:font typeface="PMingLiu" panose="02020500000000000000" pitchFamily="18" charset="-120"/>
      <p:regular r:id="rId111"/>
    </p:embeddedFont>
    <p:embeddedFont>
      <p:font typeface="Nunito" panose="02020500000000000000" charset="0"/>
      <p:regular r:id="rId112"/>
      <p:bold r:id="rId113"/>
      <p:italic r:id="rId114"/>
      <p:boldItalic r:id="rId115"/>
    </p:embeddedFont>
    <p:embeddedFont>
      <p:font typeface="微軟正黑體" panose="020B0604030504040204" pitchFamily="34" charset="-120"/>
      <p:regular r:id="rId105"/>
      <p:bold r:id="rId106"/>
    </p:embeddedFont>
    <p:embeddedFont>
      <p:font typeface="DFKai-SB" panose="03000509000000000000" pitchFamily="65" charset="-120"/>
      <p:regular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46935B-DB1D-4AA7-8973-1E4AF2C198EE}">
  <a:tblStyle styleId="{BD46935B-DB1D-4AA7-8973-1E4AF2C198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2DA7AF-5A56-4C77-915D-18F3C9D550D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2" autoAdjust="0"/>
    <p:restoredTop sz="79926" autoAdjust="0"/>
  </p:normalViewPr>
  <p:slideViewPr>
    <p:cSldViewPr snapToGrid="0">
      <p:cViewPr varScale="1">
        <p:scale>
          <a:sx n="92" d="100"/>
          <a:sy n="92" d="100"/>
        </p:scale>
        <p:origin x="931"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font" Target="fonts/font6.fntdata"/><Relationship Id="rId115"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113" Type="http://schemas.openxmlformats.org/officeDocument/2006/relationships/font" Target="fonts/font9.fntdata"/><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4.fntdata"/><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fntdata"/><Relationship Id="rId114" Type="http://schemas.openxmlformats.org/officeDocument/2006/relationships/font" Target="fonts/font10.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7576680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f7b06e7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f7b06e7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0f427fcd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0f427fcd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0f427fcdc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0f427fcdc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148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0f427fcd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0f427fcd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AutoNum type="arabicPeriod"/>
            </a:pPr>
            <a:r>
              <a:rPr lang="zh-TW" sz="1200"/>
              <a:t>決定預測目標和預測資料維度，然後初步移除缺乏必要資訊的資料。</a:t>
            </a:r>
            <a:endParaRPr sz="1200"/>
          </a:p>
          <a:p>
            <a:pPr marL="457200" lvl="0" indent="-304800" algn="l" rtl="0">
              <a:lnSpc>
                <a:spcPct val="115000"/>
              </a:lnSpc>
              <a:spcBef>
                <a:spcPts val="0"/>
              </a:spcBef>
              <a:spcAft>
                <a:spcPts val="0"/>
              </a:spcAft>
              <a:buClr>
                <a:srgbClr val="000000"/>
              </a:buClr>
              <a:buSzPts val="1200"/>
              <a:buAutoNum type="arabicPeriod"/>
            </a:pPr>
            <a:r>
              <a:rPr lang="zh-TW" sz="1200"/>
              <a:t>做探索性資料分析，初步找尋資料中有用的資訊。</a:t>
            </a:r>
            <a:endParaRPr sz="1200"/>
          </a:p>
          <a:p>
            <a:pPr marL="457200" lvl="0" indent="-304800" algn="l" rtl="0">
              <a:lnSpc>
                <a:spcPct val="115000"/>
              </a:lnSpc>
              <a:spcBef>
                <a:spcPts val="0"/>
              </a:spcBef>
              <a:spcAft>
                <a:spcPts val="0"/>
              </a:spcAft>
              <a:buClr>
                <a:srgbClr val="000000"/>
              </a:buClr>
              <a:buSzPts val="1200"/>
              <a:buAutoNum type="arabicPeriod"/>
            </a:pPr>
            <a:r>
              <a:rPr lang="zh-TW" sz="1200"/>
              <a:t>提出可能會對之後預測有幫助的變數(提出假說)，並說明理由。</a:t>
            </a:r>
            <a:endParaRPr sz="1200"/>
          </a:p>
          <a:p>
            <a:pPr marL="457200" lvl="0" indent="-304800" algn="l" rtl="0">
              <a:lnSpc>
                <a:spcPct val="115000"/>
              </a:lnSpc>
              <a:spcBef>
                <a:spcPts val="0"/>
              </a:spcBef>
              <a:spcAft>
                <a:spcPts val="0"/>
              </a:spcAft>
              <a:buClr>
                <a:srgbClr val="000000"/>
              </a:buClr>
              <a:buSzPts val="1200"/>
              <a:buAutoNum type="arabicPeriod"/>
            </a:pPr>
            <a:r>
              <a:rPr lang="zh-TW" sz="1200"/>
              <a:t>資料處理，後面會有另一張流程圖</a:t>
            </a:r>
            <a:endParaRPr sz="1200"/>
          </a:p>
          <a:p>
            <a:pPr marL="457200" lvl="0" indent="-304800" algn="l" rtl="0">
              <a:lnSpc>
                <a:spcPct val="115000"/>
              </a:lnSpc>
              <a:spcBef>
                <a:spcPts val="0"/>
              </a:spcBef>
              <a:spcAft>
                <a:spcPts val="0"/>
              </a:spcAft>
              <a:buClr>
                <a:srgbClr val="000000"/>
              </a:buClr>
              <a:buSzPts val="1200"/>
              <a:buAutoNum type="arabicPeriod"/>
            </a:pPr>
            <a:r>
              <a:rPr lang="zh-TW" sz="1200"/>
              <a:t>用合併後的資料再做一次探索性資料分析，例如對特定的變數進行延遲實驗(看該變數用延遲幾期的資料對預測目標變數最有幫助)。</a:t>
            </a:r>
            <a:endParaRPr sz="1200"/>
          </a:p>
          <a:p>
            <a:pPr marL="457200" lvl="0" indent="-304800" algn="l" rtl="0">
              <a:lnSpc>
                <a:spcPct val="115000"/>
              </a:lnSpc>
              <a:spcBef>
                <a:spcPts val="0"/>
              </a:spcBef>
              <a:spcAft>
                <a:spcPts val="0"/>
              </a:spcAft>
              <a:buClr>
                <a:srgbClr val="000000"/>
              </a:buClr>
              <a:buSzPts val="1200"/>
              <a:buAutoNum type="arabicPeriod"/>
            </a:pPr>
            <a:r>
              <a:rPr lang="zh-TW" sz="1200"/>
              <a:t>決定建模會用到的變數，像是 內部變數實驗、有無外部變數實驗</a:t>
            </a:r>
            <a:endParaRPr sz="1200"/>
          </a:p>
          <a:p>
            <a:pPr marL="457200" lvl="0" indent="-304800" algn="l" rtl="0">
              <a:lnSpc>
                <a:spcPct val="115000"/>
              </a:lnSpc>
              <a:spcBef>
                <a:spcPts val="0"/>
              </a:spcBef>
              <a:spcAft>
                <a:spcPts val="0"/>
              </a:spcAft>
              <a:buClr>
                <a:srgbClr val="000000"/>
              </a:buClr>
              <a:buSzPts val="1200"/>
              <a:buAutoNum type="arabicPeriod"/>
            </a:pPr>
            <a:r>
              <a:rPr lang="zh-TW" sz="1200"/>
              <a:t>調參並和基準模型比較。</a:t>
            </a:r>
            <a:endParaRPr sz="1200"/>
          </a:p>
          <a:p>
            <a:pPr marL="457200" lvl="0" indent="-304800" algn="l" rtl="0">
              <a:lnSpc>
                <a:spcPct val="115000"/>
              </a:lnSpc>
              <a:spcBef>
                <a:spcPts val="0"/>
              </a:spcBef>
              <a:spcAft>
                <a:spcPts val="0"/>
              </a:spcAft>
              <a:buClr>
                <a:srgbClr val="000000"/>
              </a:buClr>
              <a:buSzPts val="1200"/>
              <a:buAutoNum type="arabicPeriod"/>
            </a:pPr>
            <a:r>
              <a:rPr lang="zh-TW" sz="1200"/>
              <a:t>彙整本次專案的結論及未來改進的方向。</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0f427fcd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0f427fcd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0f427fcdc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0f427fcdc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0f427fcdc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0f427fcdc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9492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0f427fcdc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60f427fcdc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0f427fcdc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0f427fcdc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0f427fcdc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0f427fcdc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60f427fcdc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60f427fcdc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說明為何不能做這個變數</a:t>
            </a:r>
            <a:endParaRPr/>
          </a:p>
          <a:p>
            <a:pPr marL="0" lvl="0" indent="0" algn="l" rtl="0">
              <a:spcBef>
                <a:spcPts val="0"/>
              </a:spcBef>
              <a:spcAft>
                <a:spcPts val="0"/>
              </a:spcAft>
              <a:buNone/>
            </a:pPr>
            <a:r>
              <a:rPr lang="zh-TW"/>
              <a:t>---&gt;和後面"各部門實銷貨量占比”有關，因為以"產品"、"年/月"做groupby，無法將部門用獨熱編碼的形式加入X中，因為2014年1月可能有很多個部門都有賣這項產品，那就不能用獨熱編碼。這部分後面會說明是如何實作的</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1000db8b5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1000db8b5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0f427fcdc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0f427fcdc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0f427fcdc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0f427fcdc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0f427fcdc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0f427fcdc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0f427fcdc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0f427fcdc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20000"/>
              </a:lnSpc>
              <a:spcBef>
                <a:spcPts val="1000"/>
              </a:spcBef>
              <a:spcAft>
                <a:spcPts val="0"/>
              </a:spcAft>
              <a:buClr>
                <a:srgbClr val="000000"/>
              </a:buClr>
              <a:buSzPts val="1000"/>
              <a:buAutoNum type="arabicPeriod"/>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0f427fcdc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0f427fcdc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20000"/>
              </a:lnSpc>
              <a:spcBef>
                <a:spcPts val="1000"/>
              </a:spcBef>
              <a:spcAft>
                <a:spcPts val="0"/>
              </a:spcAft>
              <a:buClr>
                <a:srgbClr val="000000"/>
              </a:buClr>
              <a:buSzPts val="1000"/>
              <a:buAutoNum type="arabicPeriod"/>
            </a:pPr>
            <a:r>
              <a:rPr lang="zh-TW" sz="1000"/>
              <a:t>將類別變數做獨熱編碼</a:t>
            </a:r>
            <a:endParaRPr sz="1000"/>
          </a:p>
          <a:p>
            <a:pPr marL="457200" lvl="0" indent="-292100" algn="l" rtl="0">
              <a:lnSpc>
                <a:spcPct val="120000"/>
              </a:lnSpc>
              <a:spcBef>
                <a:spcPts val="0"/>
              </a:spcBef>
              <a:spcAft>
                <a:spcPts val="0"/>
              </a:spcAft>
              <a:buClr>
                <a:srgbClr val="000000"/>
              </a:buClr>
              <a:buSzPts val="1000"/>
              <a:buAutoNum type="arabicPeriod"/>
            </a:pPr>
            <a:r>
              <a:rPr lang="zh-TW" sz="1000"/>
              <a:t>將資料集根據「產品名稱」、「年/月」合併 (7257*48 = 348336)</a:t>
            </a:r>
            <a:endParaRPr sz="1000"/>
          </a:p>
          <a:p>
            <a:pPr marL="457200" lvl="0" indent="-292100" algn="l" rtl="0">
              <a:lnSpc>
                <a:spcPct val="120000"/>
              </a:lnSpc>
              <a:spcBef>
                <a:spcPts val="0"/>
              </a:spcBef>
              <a:spcAft>
                <a:spcPts val="0"/>
              </a:spcAft>
              <a:buClr>
                <a:srgbClr val="000000"/>
              </a:buClr>
              <a:buSzPts val="1000"/>
              <a:buAutoNum type="arabicPeriod"/>
            </a:pPr>
            <a:r>
              <a:rPr lang="zh-TW" sz="1000"/>
              <a:t>加入「各部門實銷貨量占比」(</a:t>
            </a:r>
            <a:r>
              <a:rPr lang="zh-TW" sz="1000" b="1"/>
              <a:t>例如：該產品在2014/01各部門實銷貨量的比例) → 用意是想在X中保留部門的資訊，但又不想要用「產品名稱」、「年/月」、「部門名稱」合併(資料筆數太龐大</a:t>
            </a:r>
            <a:r>
              <a:rPr lang="zh-TW" sz="1000"/>
              <a:t>)</a:t>
            </a:r>
            <a:endParaRPr sz="1000"/>
          </a:p>
          <a:p>
            <a:pPr marL="457200" lvl="0" indent="-292100" algn="l" rtl="0">
              <a:lnSpc>
                <a:spcPct val="120000"/>
              </a:lnSpc>
              <a:spcBef>
                <a:spcPts val="0"/>
              </a:spcBef>
              <a:spcAft>
                <a:spcPts val="0"/>
              </a:spcAft>
              <a:buClr>
                <a:srgbClr val="000000"/>
              </a:buClr>
              <a:buSzPts val="1000"/>
              <a:buAutoNum type="arabicPeriod"/>
            </a:pPr>
            <a:r>
              <a:rPr lang="zh-TW" sz="1000"/>
              <a:t>加入「日正月營業額」(使用raw data中的「實銷貨額」求出)</a:t>
            </a:r>
            <a:endParaRPr sz="1000"/>
          </a:p>
          <a:p>
            <a:pPr marL="457200" lvl="0" indent="-292100" algn="l" rtl="0">
              <a:lnSpc>
                <a:spcPct val="120000"/>
              </a:lnSpc>
              <a:spcBef>
                <a:spcPts val="0"/>
              </a:spcBef>
              <a:spcAft>
                <a:spcPts val="0"/>
              </a:spcAft>
              <a:buClr>
                <a:srgbClr val="000000"/>
              </a:buClr>
              <a:buSzPts val="1000"/>
              <a:buAutoNum type="arabicPeriod"/>
            </a:pPr>
            <a:r>
              <a:rPr lang="zh-TW" sz="1000"/>
              <a:t>使用left outer join補0 (該產品在某年/某月沒有資料就全部補0)</a:t>
            </a:r>
            <a:endParaRPr sz="1000"/>
          </a:p>
          <a:p>
            <a:pPr marL="457200" lvl="0" indent="-292100" algn="l" rtl="0">
              <a:lnSpc>
                <a:spcPct val="120000"/>
              </a:lnSpc>
              <a:spcBef>
                <a:spcPts val="0"/>
              </a:spcBef>
              <a:spcAft>
                <a:spcPts val="0"/>
              </a:spcAft>
              <a:buClr>
                <a:srgbClr val="000000"/>
              </a:buClr>
              <a:buSzPts val="1000"/>
              <a:buAutoNum type="arabicPeriod"/>
            </a:pPr>
            <a:r>
              <a:rPr lang="zh-TW" sz="1000"/>
              <a:t>加入外部變數(物價指數、食品飲料及菸草製品零售業營業額、特定農曆節日)</a:t>
            </a:r>
            <a:endParaRPr sz="1000"/>
          </a:p>
          <a:p>
            <a:pPr marL="457200" lvl="0" indent="-292100" algn="l" rtl="0">
              <a:lnSpc>
                <a:spcPct val="120000"/>
              </a:lnSpc>
              <a:spcBef>
                <a:spcPts val="0"/>
              </a:spcBef>
              <a:spcAft>
                <a:spcPts val="0"/>
              </a:spcAft>
              <a:buClr>
                <a:srgbClr val="000000"/>
              </a:buClr>
              <a:buSzPts val="1000"/>
              <a:buAutoNum type="arabicPeriod"/>
            </a:pPr>
            <a:r>
              <a:rPr lang="zh-TW" sz="1000"/>
              <a:t>用相關係數做各變數的延遲性實驗</a:t>
            </a:r>
            <a:endParaRPr sz="1000"/>
          </a:p>
          <a:p>
            <a:pPr marL="457200" lvl="0" indent="-292100" algn="l" rtl="0">
              <a:lnSpc>
                <a:spcPct val="120000"/>
              </a:lnSpc>
              <a:spcBef>
                <a:spcPts val="0"/>
              </a:spcBef>
              <a:spcAft>
                <a:spcPts val="0"/>
              </a:spcAft>
              <a:buClr>
                <a:srgbClr val="000000"/>
              </a:buClr>
              <a:buSzPts val="1000"/>
              <a:buAutoNum type="arabicPeriod"/>
            </a:pPr>
            <a:r>
              <a:rPr lang="zh-TW" sz="1000"/>
              <a:t>根據實驗結果實作各變數的延遲期數(所有不能在預測時得知的資料都要做延遲)</a:t>
            </a:r>
            <a:endParaRPr sz="1000"/>
          </a:p>
          <a:p>
            <a:pPr marL="457200" lvl="0" indent="0" algn="l" rtl="0">
              <a:lnSpc>
                <a:spcPct val="120000"/>
              </a:lnSpc>
              <a:spcBef>
                <a:spcPts val="1000"/>
              </a:spcBef>
              <a:spcAft>
                <a:spcPts val="0"/>
              </a:spcAft>
              <a:buNone/>
            </a:pPr>
            <a:r>
              <a:rPr lang="zh-TW" sz="1000"/>
              <a:t>記得說會哪個部分會詳細說明(各部門實銷貨量占比、補0會有一張圖)</a:t>
            </a:r>
            <a:endParaRPr sz="1200"/>
          </a:p>
        </p:txBody>
      </p:sp>
    </p:spTree>
    <p:extLst>
      <p:ext uri="{BB962C8B-B14F-4D97-AF65-F5344CB8AC3E}">
        <p14:creationId xmlns:p14="http://schemas.microsoft.com/office/powerpoint/2010/main" val="501129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0f427fcdc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60f427fcdc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60f427fcdc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60f427fcdc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針對上述流程中的第幾步進行說明</a:t>
            </a:r>
            <a:endParaRPr/>
          </a:p>
          <a:p>
            <a:pPr marL="0" lvl="0" indent="0" algn="l" rtl="0">
              <a:spcBef>
                <a:spcPts val="0"/>
              </a:spcBef>
              <a:spcAft>
                <a:spcPts val="0"/>
              </a:spcAft>
              <a:buNone/>
            </a:pPr>
            <a:r>
              <a:rPr lang="zh-TW"/>
              <a:t>我們用比例的方式保留部門的資訊</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0f427fcdc_0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0f427fcdc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沒有資料的原因??</a:t>
            </a:r>
            <a:endParaRPr/>
          </a:p>
          <a:p>
            <a:pPr marL="0" lvl="0" indent="0" algn="l" rtl="0">
              <a:spcBef>
                <a:spcPts val="0"/>
              </a:spcBef>
              <a:spcAft>
                <a:spcPts val="0"/>
              </a:spcAft>
              <a:buNone/>
            </a:pPr>
            <a:r>
              <a:rPr lang="zh-TW"/>
              <a:t>推測是通路商僅有少部分期間訂購</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0f427fcdc_0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0f427fcdc_0_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0f427fcdc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0f427fcdc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0f427fc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0f427fc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0f427fcdc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0f427fcdc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0f427fcdc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0f427fcdc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0f427fcdc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0f427fcdc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0f427fcdc_0_1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0f427fcdc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61000db8b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61000db8b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0f427fcdc_0_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60f427fcdc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0f427fcdc_0_1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0f427fcdc_0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0f427fcdc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0f427fcdc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60f427fcdc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60f427fcdc_0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0f427fcdc_0_1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0f427fcdc_0_1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0f427fcd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0f427fcd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0f427fcdc_0_1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0f427fcdc_0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0f427fcdc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0f427fcdc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60f427fcdc_0_1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60f427fcdc_0_1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TW" sz="1400">
                <a:latin typeface="PMingLiu"/>
                <a:ea typeface="PMingLiu"/>
                <a:cs typeface="PMingLiu"/>
                <a:sym typeface="PMingLiu"/>
              </a:rPr>
              <a:t>根據上圖的結果，Ridge Regression的MAPE是優於其它兩個迴歸模型，</a:t>
            </a:r>
            <a:endParaRPr sz="1400">
              <a:latin typeface="PMingLiu"/>
              <a:ea typeface="PMingLiu"/>
              <a:cs typeface="PMingLiu"/>
              <a:sym typeface="PMingLiu"/>
            </a:endParaRPr>
          </a:p>
          <a:p>
            <a:pPr marL="0" lvl="0" indent="0" algn="l" rtl="0">
              <a:lnSpc>
                <a:spcPct val="115000"/>
              </a:lnSpc>
              <a:spcBef>
                <a:spcPts val="0"/>
              </a:spcBef>
              <a:spcAft>
                <a:spcPts val="0"/>
              </a:spcAft>
              <a:buNone/>
            </a:pPr>
            <a:r>
              <a:rPr lang="zh-TW" sz="1400">
                <a:latin typeface="PMingLiu"/>
                <a:ea typeface="PMingLiu"/>
                <a:cs typeface="PMingLiu"/>
                <a:sym typeface="PMingLiu"/>
              </a:rPr>
              <a:t>原因在於原本的變數過多(一共有180個變數)，Ridge Regression可以降</a:t>
            </a:r>
            <a:endParaRPr sz="1400">
              <a:latin typeface="PMingLiu"/>
              <a:ea typeface="PMingLiu"/>
              <a:cs typeface="PMingLiu"/>
              <a:sym typeface="PMingLiu"/>
            </a:endParaRPr>
          </a:p>
          <a:p>
            <a:pPr marL="0" lvl="0" indent="0" algn="l" rtl="0">
              <a:lnSpc>
                <a:spcPct val="115000"/>
              </a:lnSpc>
              <a:spcBef>
                <a:spcPts val="0"/>
              </a:spcBef>
              <a:spcAft>
                <a:spcPts val="0"/>
              </a:spcAft>
              <a:buNone/>
            </a:pPr>
            <a:r>
              <a:rPr lang="zh-TW" sz="1400">
                <a:latin typeface="PMingLiu"/>
                <a:ea typeface="PMingLiu"/>
                <a:cs typeface="PMingLiu"/>
                <a:sym typeface="PMingLiu"/>
              </a:rPr>
              <a:t>低解釋反應變數沒有太大幫助的解釋變數，減緩模型因變數過多導致</a:t>
            </a:r>
            <a:endParaRPr sz="1400">
              <a:latin typeface="PMingLiu"/>
              <a:ea typeface="PMingLiu"/>
              <a:cs typeface="PMingLiu"/>
              <a:sym typeface="PMingLiu"/>
            </a:endParaRPr>
          </a:p>
          <a:p>
            <a:pPr marL="0" lvl="0" indent="0" algn="l" rtl="0">
              <a:lnSpc>
                <a:spcPct val="115000"/>
              </a:lnSpc>
              <a:spcBef>
                <a:spcPts val="0"/>
              </a:spcBef>
              <a:spcAft>
                <a:spcPts val="0"/>
              </a:spcAft>
              <a:buNone/>
            </a:pPr>
            <a:r>
              <a:rPr lang="zh-TW" sz="1400">
                <a:latin typeface="PMingLiu"/>
                <a:ea typeface="PMingLiu"/>
                <a:cs typeface="PMingLiu"/>
                <a:sym typeface="PMingLiu"/>
              </a:rPr>
              <a:t>的過度擬合現象。</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427fcdc_0_1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427fcdc_0_1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60f427fcdc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60f427fcdc_0_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60f427fcdc_0_1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60f427fcdc_0_1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0f427fcdc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0f427fcdc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60f427fcdc_0_1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60f427fcdc_0_1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0f427fcdc_0_1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0f427fcdc_0_1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0f427fcdc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0f427fcdc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744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0f427fcd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0f427fcd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0f427fcdc_0_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0f427fcdc_0_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60f427fcdc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60f427fcdc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60f427fcdc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60f427fcdc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60f427fcdc_0_1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60f427fcdc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0f427fcdc_0_1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60f427fcdc_0_1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0f427fcdc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60f427fcdc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60f427fcdc_0_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60f427fcdc_0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60f427fcdc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60f427fcdc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0f427fcdc_0_1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0f427fcdc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0f427fcdc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60f427fcdc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0f427fcd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0f427fcd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1000db8b5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1000db8b5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61000db8b5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61000db8b5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9995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5780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475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555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3087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441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2089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133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0f427fcdc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60f427fcd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7519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8125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295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5660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9268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970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1000db8b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1000db8b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681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61000db8b5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61000db8b5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82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0f427fcd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0f427fcd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58881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3291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4784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5726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4217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1000db8b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1000db8b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8438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5f7b06e726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5f7b06e72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60f427fcd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60f427fcd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80" name="Google Shape;80;p1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81" name="Google Shape;81;p1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3"/>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66" name="Google Shape;166;p2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7"/>
        <p:cNvGrpSpPr/>
        <p:nvPr/>
      </p:nvGrpSpPr>
      <p:grpSpPr>
        <a:xfrm>
          <a:off x="0" y="0"/>
          <a:ext cx="0" cy="0"/>
          <a:chOff x="0" y="0"/>
          <a:chExt cx="0" cy="0"/>
        </a:xfrm>
      </p:grpSpPr>
      <p:sp>
        <p:nvSpPr>
          <p:cNvPr id="168" name="Google Shape;168;p2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93" name="Google Shape;93;p1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Microsoft JhengHei"/>
              <a:buNone/>
              <a:defRPr sz="3000" b="1">
                <a:latin typeface="Microsoft JhengHei"/>
                <a:ea typeface="Microsoft JhengHei"/>
                <a:cs typeface="Microsoft JhengHei"/>
                <a:sym typeface="Microsoft JhengHei"/>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99" name="Google Shape;99;p16"/>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Arial"/>
              <a:buChar char="●"/>
              <a:defRPr sz="1800">
                <a:latin typeface="Arial"/>
                <a:ea typeface="Arial"/>
                <a:cs typeface="Arial"/>
                <a:sym typeface="Arial"/>
              </a:defRPr>
            </a:lvl1pPr>
            <a:lvl2pPr marL="914400" lvl="1" indent="-330200" rtl="0">
              <a:spcBef>
                <a:spcPts val="1600"/>
              </a:spcBef>
              <a:spcAft>
                <a:spcPts val="0"/>
              </a:spcAft>
              <a:buSzPts val="1600"/>
              <a:buFont typeface="Arial"/>
              <a:buChar char="○"/>
              <a:defRPr sz="1600">
                <a:latin typeface="Arial"/>
                <a:ea typeface="Arial"/>
                <a:cs typeface="Arial"/>
                <a:sym typeface="Arial"/>
              </a:defRPr>
            </a:lvl2pPr>
            <a:lvl3pPr marL="1371600" lvl="2" indent="-317500" rtl="0">
              <a:spcBef>
                <a:spcPts val="1600"/>
              </a:spcBef>
              <a:spcAft>
                <a:spcPts val="0"/>
              </a:spcAft>
              <a:buSzPts val="1400"/>
              <a:buFont typeface="Arial"/>
              <a:buChar char="■"/>
              <a:defRPr sz="1400">
                <a:latin typeface="Arial"/>
                <a:ea typeface="Arial"/>
                <a:cs typeface="Arial"/>
                <a:sym typeface="Arial"/>
              </a:defRPr>
            </a:lvl3pPr>
            <a:lvl4pPr marL="1828800" lvl="3" indent="-304800" rtl="0">
              <a:spcBef>
                <a:spcPts val="1600"/>
              </a:spcBef>
              <a:spcAft>
                <a:spcPts val="0"/>
              </a:spcAft>
              <a:buSzPts val="1200"/>
              <a:buFont typeface="Arial"/>
              <a:buChar char="●"/>
              <a:defRPr sz="1200">
                <a:latin typeface="Arial"/>
                <a:ea typeface="Arial"/>
                <a:cs typeface="Arial"/>
                <a:sym typeface="Arial"/>
              </a:defRPr>
            </a:lvl4pPr>
            <a:lvl5pPr marL="2286000" lvl="4" indent="-298450" rtl="0">
              <a:spcBef>
                <a:spcPts val="1600"/>
              </a:spcBef>
              <a:spcAft>
                <a:spcPts val="0"/>
              </a:spcAft>
              <a:buSzPts val="1100"/>
              <a:buFont typeface="Arial"/>
              <a:buChar char="○"/>
              <a:defRPr>
                <a:latin typeface="Arial"/>
                <a:ea typeface="Arial"/>
                <a:cs typeface="Arial"/>
                <a:sym typeface="Arial"/>
              </a:defRPr>
            </a:lvl5pPr>
            <a:lvl6pPr marL="2743200" lvl="5" indent="-298450" rtl="0">
              <a:spcBef>
                <a:spcPts val="1600"/>
              </a:spcBef>
              <a:spcAft>
                <a:spcPts val="0"/>
              </a:spcAft>
              <a:buSzPts val="1100"/>
              <a:buFont typeface="Arial"/>
              <a:buChar char="■"/>
              <a:defRPr>
                <a:latin typeface="Arial"/>
                <a:ea typeface="Arial"/>
                <a:cs typeface="Arial"/>
                <a:sym typeface="Arial"/>
              </a:defRPr>
            </a:lvl6pPr>
            <a:lvl7pPr marL="3200400" lvl="6" indent="-298450" rtl="0">
              <a:spcBef>
                <a:spcPts val="1600"/>
              </a:spcBef>
              <a:spcAft>
                <a:spcPts val="0"/>
              </a:spcAft>
              <a:buSzPts val="1100"/>
              <a:buFont typeface="Arial"/>
              <a:buChar char="●"/>
              <a:defRPr>
                <a:latin typeface="Arial"/>
                <a:ea typeface="Arial"/>
                <a:cs typeface="Arial"/>
                <a:sym typeface="Arial"/>
              </a:defRPr>
            </a:lvl7pPr>
            <a:lvl8pPr marL="3657600" lvl="7" indent="-298450" rtl="0">
              <a:spcBef>
                <a:spcPts val="1600"/>
              </a:spcBef>
              <a:spcAft>
                <a:spcPts val="0"/>
              </a:spcAft>
              <a:buSzPts val="1100"/>
              <a:buFont typeface="Arial"/>
              <a:buChar char="○"/>
              <a:defRPr>
                <a:latin typeface="Arial"/>
                <a:ea typeface="Arial"/>
                <a:cs typeface="Arial"/>
                <a:sym typeface="Arial"/>
              </a:defRPr>
            </a:lvl8pPr>
            <a:lvl9pPr marL="4114800" lvl="8" indent="-298450" rtl="0">
              <a:spcBef>
                <a:spcPts val="1600"/>
              </a:spcBef>
              <a:spcAft>
                <a:spcPts val="1600"/>
              </a:spcAft>
              <a:buSzPts val="1100"/>
              <a:buFont typeface="Arial"/>
              <a:buChar char="■"/>
              <a:defRPr>
                <a:latin typeface="Arial"/>
                <a:ea typeface="Arial"/>
                <a:cs typeface="Arial"/>
                <a:sym typeface="Arial"/>
              </a:defRPr>
            </a:lvl9pPr>
          </a:lstStyle>
          <a:p>
            <a:endParaRPr/>
          </a:p>
        </p:txBody>
      </p:sp>
      <p:sp>
        <p:nvSpPr>
          <p:cNvPr id="100" name="Google Shape;100;p1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6" name="Google Shape;106;p1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7" name="Google Shape;107;p1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1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20" name="Google Shape;120;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1" name="Google Shape;121;p1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39" name="Google Shape;139;p2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45" name="Google Shape;145;p21"/>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46" name="Google Shape;146;p21"/>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47" name="Google Shape;147;p2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53" name="Google Shape;153;p2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52" name="Google Shape;52;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2400" b="1">
                <a:solidFill>
                  <a:schemeClr val="dk2"/>
                </a:solidFill>
              </a:defRPr>
            </a:lvl1pPr>
            <a:lvl2pPr lvl="1" algn="r" rtl="0">
              <a:buNone/>
              <a:defRPr sz="2400" b="1">
                <a:solidFill>
                  <a:schemeClr val="dk2"/>
                </a:solidFill>
              </a:defRPr>
            </a:lvl2pPr>
            <a:lvl3pPr lvl="2" algn="r" rtl="0">
              <a:buNone/>
              <a:defRPr sz="2400" b="1">
                <a:solidFill>
                  <a:schemeClr val="dk2"/>
                </a:solidFill>
              </a:defRPr>
            </a:lvl3pPr>
            <a:lvl4pPr lvl="3" algn="r" rtl="0">
              <a:buNone/>
              <a:defRPr sz="2400" b="1">
                <a:solidFill>
                  <a:schemeClr val="dk2"/>
                </a:solidFill>
              </a:defRPr>
            </a:lvl4pPr>
            <a:lvl5pPr lvl="4" algn="r" rtl="0">
              <a:buNone/>
              <a:defRPr sz="2400" b="1">
                <a:solidFill>
                  <a:schemeClr val="dk2"/>
                </a:solidFill>
              </a:defRPr>
            </a:lvl5pPr>
            <a:lvl6pPr lvl="5" algn="r" rtl="0">
              <a:buNone/>
              <a:defRPr sz="2400" b="1">
                <a:solidFill>
                  <a:schemeClr val="dk2"/>
                </a:solidFill>
              </a:defRPr>
            </a:lvl6pPr>
            <a:lvl7pPr lvl="6" algn="r" rtl="0">
              <a:buNone/>
              <a:defRPr sz="2400" b="1">
                <a:solidFill>
                  <a:schemeClr val="dk2"/>
                </a:solidFill>
              </a:defRPr>
            </a:lvl7pPr>
            <a:lvl8pPr lvl="7" algn="r" rtl="0">
              <a:buNone/>
              <a:defRPr sz="2400" b="1">
                <a:solidFill>
                  <a:schemeClr val="dk2"/>
                </a:solidFill>
              </a:defRPr>
            </a:lvl8pPr>
            <a:lvl9pPr lvl="8" algn="r" rtl="0">
              <a:buNone/>
              <a:defRPr sz="2400" b="1">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sPBOqAdbux2quXTO70YUCZW2g6fpiKhCCVxY-AyDjwA/edi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5"/>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174" name="Google Shape;174;p25"/>
          <p:cNvSpPr txBox="1">
            <a:spLocks noGrp="1"/>
          </p:cNvSpPr>
          <p:nvPr>
            <p:ph type="ctrTitle"/>
          </p:nvPr>
        </p:nvSpPr>
        <p:spPr>
          <a:xfrm>
            <a:off x="1858700" y="1533875"/>
            <a:ext cx="5361300" cy="18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3600" b="1">
                <a:solidFill>
                  <a:srgbClr val="20124D"/>
                </a:solidFill>
                <a:latin typeface="Arial"/>
                <a:ea typeface="Arial"/>
                <a:cs typeface="Arial"/>
                <a:sym typeface="Arial"/>
              </a:rPr>
              <a:t>iSVMS</a:t>
            </a:r>
            <a:r>
              <a:rPr lang="zh-TW" sz="3600" b="1">
                <a:solidFill>
                  <a:srgbClr val="20124D"/>
                </a:solidFill>
                <a:latin typeface="Microsoft JhengHei"/>
                <a:ea typeface="Microsoft JhengHei"/>
                <a:cs typeface="Microsoft JhengHei"/>
                <a:sym typeface="Microsoft JhengHei"/>
              </a:rPr>
              <a:t> 專案</a:t>
            </a:r>
            <a:r>
              <a:rPr lang="zh-TW" sz="3600" b="1">
                <a:solidFill>
                  <a:srgbClr val="20124D"/>
                </a:solidFill>
                <a:latin typeface="Arial"/>
                <a:ea typeface="Arial"/>
                <a:cs typeface="Arial"/>
                <a:sym typeface="Arial"/>
              </a:rPr>
              <a:t>2</a:t>
            </a:r>
            <a:endParaRPr sz="3600" b="1">
              <a:solidFill>
                <a:srgbClr val="20124D"/>
              </a:solidFill>
              <a:latin typeface="Arial"/>
              <a:ea typeface="Arial"/>
              <a:cs typeface="Arial"/>
              <a:sym typeface="Arial"/>
            </a:endParaRPr>
          </a:p>
          <a:p>
            <a:pPr marL="0" lvl="0" indent="0" algn="ctr" rtl="0">
              <a:spcBef>
                <a:spcPts val="0"/>
              </a:spcBef>
              <a:spcAft>
                <a:spcPts val="0"/>
              </a:spcAft>
              <a:buNone/>
            </a:pPr>
            <a:r>
              <a:rPr lang="zh-TW" sz="4800" b="1">
                <a:solidFill>
                  <a:srgbClr val="20124D"/>
                </a:solidFill>
                <a:latin typeface="Microsoft JhengHei"/>
                <a:ea typeface="Microsoft JhengHei"/>
                <a:cs typeface="Microsoft JhengHei"/>
                <a:sym typeface="Microsoft JhengHei"/>
              </a:rPr>
              <a:t>產品出貨</a:t>
            </a:r>
            <a:r>
              <a:rPr lang="zh-TW" sz="4800" b="1" smtClean="0">
                <a:solidFill>
                  <a:srgbClr val="20124D"/>
                </a:solidFill>
                <a:latin typeface="Microsoft JhengHei"/>
                <a:ea typeface="Microsoft JhengHei"/>
                <a:cs typeface="Microsoft JhengHei"/>
                <a:sym typeface="Microsoft JhengHei"/>
              </a:rPr>
              <a:t>預測</a:t>
            </a:r>
          </a:p>
        </p:txBody>
      </p:sp>
      <p:sp>
        <p:nvSpPr>
          <p:cNvPr id="175" name="Google Shape;175;p25"/>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000" b="1" smtClean="0">
                <a:solidFill>
                  <a:srgbClr val="434343"/>
                </a:solidFill>
              </a:rPr>
              <a:t>20190828</a:t>
            </a:r>
            <a:endParaRPr lang="en-US" altLang="zh-TW" sz="3000" b="1" smtClean="0">
              <a:solidFill>
                <a:srgbClr val="434343"/>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(三)神經網路實作</a:t>
            </a:r>
            <a:endParaRPr/>
          </a:p>
        </p:txBody>
      </p:sp>
      <p:sp>
        <p:nvSpPr>
          <p:cNvPr id="236" name="Google Shape;236;p34"/>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zh-TW" b="1">
                <a:solidFill>
                  <a:srgbClr val="000000"/>
                </a:solidFill>
              </a:rPr>
              <a:t>類神經網路ANN</a:t>
            </a:r>
            <a:endParaRPr b="1">
              <a:solidFill>
                <a:srgbClr val="000000"/>
              </a:solidFill>
            </a:endParaRPr>
          </a:p>
          <a:p>
            <a:pPr marL="457200" lvl="0" indent="-342900" algn="l" rtl="0">
              <a:lnSpc>
                <a:spcPct val="150000"/>
              </a:lnSpc>
              <a:spcBef>
                <a:spcPts val="0"/>
              </a:spcBef>
              <a:spcAft>
                <a:spcPts val="0"/>
              </a:spcAft>
              <a:buClr>
                <a:srgbClr val="000000"/>
              </a:buClr>
              <a:buSzPts val="1800"/>
              <a:buChar char="●"/>
            </a:pPr>
            <a:r>
              <a:rPr lang="zh-TW" b="1">
                <a:solidFill>
                  <a:srgbClr val="000000"/>
                </a:solidFill>
              </a:rPr>
              <a:t>時間序列神經網路LSTM</a:t>
            </a:r>
            <a:endParaRPr sz="1600">
              <a:solidFill>
                <a:srgbClr val="000000"/>
              </a:solidFill>
            </a:endParaRPr>
          </a:p>
          <a:p>
            <a:pPr marL="457200" lvl="0" indent="-342900" algn="l" rtl="0">
              <a:lnSpc>
                <a:spcPct val="150000"/>
              </a:lnSpc>
              <a:spcBef>
                <a:spcPts val="0"/>
              </a:spcBef>
              <a:spcAft>
                <a:spcPts val="0"/>
              </a:spcAft>
              <a:buSzPts val="1800"/>
              <a:buChar char="●"/>
            </a:pPr>
            <a:r>
              <a:rPr lang="zh-TW" b="1"/>
              <a:t>Input &amp; Output : </a:t>
            </a:r>
            <a:endParaRPr sz="1600"/>
          </a:p>
        </p:txBody>
      </p:sp>
      <p:sp>
        <p:nvSpPr>
          <p:cNvPr id="237" name="Google Shape;237;p34"/>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10</a:t>
            </a:fld>
            <a:endParaRPr/>
          </a:p>
        </p:txBody>
      </p:sp>
      <p:grpSp>
        <p:nvGrpSpPr>
          <p:cNvPr id="238" name="Google Shape;238;p34"/>
          <p:cNvGrpSpPr/>
          <p:nvPr/>
        </p:nvGrpSpPr>
        <p:grpSpPr>
          <a:xfrm>
            <a:off x="1233493" y="2939493"/>
            <a:ext cx="6168728" cy="1237225"/>
            <a:chOff x="1081093" y="2863293"/>
            <a:chExt cx="6168728" cy="1237225"/>
          </a:xfrm>
        </p:grpSpPr>
        <p:pic>
          <p:nvPicPr>
            <p:cNvPr id="239" name="Google Shape;239;p34"/>
            <p:cNvPicPr preferRelativeResize="0"/>
            <p:nvPr/>
          </p:nvPicPr>
          <p:blipFill>
            <a:blip r:embed="rId3">
              <a:alphaModFix/>
            </a:blip>
            <a:stretch>
              <a:fillRect/>
            </a:stretch>
          </p:blipFill>
          <p:spPr>
            <a:xfrm>
              <a:off x="1081093" y="2863293"/>
              <a:ext cx="3206475" cy="1237225"/>
            </a:xfrm>
            <a:prstGeom prst="rect">
              <a:avLst/>
            </a:prstGeom>
            <a:noFill/>
            <a:ln>
              <a:noFill/>
            </a:ln>
          </p:spPr>
        </p:pic>
        <p:pic>
          <p:nvPicPr>
            <p:cNvPr id="240" name="Google Shape;240;p34"/>
            <p:cNvPicPr preferRelativeResize="0"/>
            <p:nvPr/>
          </p:nvPicPr>
          <p:blipFill>
            <a:blip r:embed="rId4">
              <a:alphaModFix/>
            </a:blip>
            <a:stretch>
              <a:fillRect/>
            </a:stretch>
          </p:blipFill>
          <p:spPr>
            <a:xfrm>
              <a:off x="4710125" y="3355400"/>
              <a:ext cx="548700" cy="259350"/>
            </a:xfrm>
            <a:prstGeom prst="rect">
              <a:avLst/>
            </a:prstGeom>
            <a:noFill/>
            <a:ln>
              <a:noFill/>
            </a:ln>
          </p:spPr>
        </p:pic>
        <p:pic>
          <p:nvPicPr>
            <p:cNvPr id="241" name="Google Shape;241;p34"/>
            <p:cNvPicPr preferRelativeResize="0"/>
            <p:nvPr/>
          </p:nvPicPr>
          <p:blipFill>
            <a:blip r:embed="rId5">
              <a:alphaModFix/>
            </a:blip>
            <a:stretch>
              <a:fillRect/>
            </a:stretch>
          </p:blipFill>
          <p:spPr>
            <a:xfrm>
              <a:off x="6183675" y="3226037"/>
              <a:ext cx="1066146" cy="511750"/>
            </a:xfrm>
            <a:prstGeom prst="rect">
              <a:avLst/>
            </a:prstGeom>
            <a:noFill/>
            <a:ln>
              <a:noFill/>
            </a:ln>
          </p:spPr>
        </p:pic>
        <p:sp>
          <p:nvSpPr>
            <p:cNvPr id="242" name="Google Shape;242;p34"/>
            <p:cNvSpPr txBox="1"/>
            <p:nvPr/>
          </p:nvSpPr>
          <p:spPr>
            <a:xfrm>
              <a:off x="4756350" y="2961725"/>
              <a:ext cx="548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atin typeface="DFKai-SB"/>
                  <a:ea typeface="DFKai-SB"/>
                  <a:cs typeface="DFKai-SB"/>
                  <a:sym typeface="DFKai-SB"/>
                </a:rPr>
                <a:t>四月</a:t>
              </a:r>
              <a:endParaRPr>
                <a:latin typeface="DFKai-SB"/>
                <a:ea typeface="DFKai-SB"/>
                <a:cs typeface="DFKai-SB"/>
                <a:sym typeface="DFKai-SB"/>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a:xfrm>
            <a:off x="8229600" y="4543668"/>
            <a:ext cx="709834" cy="393600"/>
          </a:xfrm>
        </p:spPr>
        <p:txBody>
          <a:bodyPr/>
          <a:lstStyle/>
          <a:p>
            <a:pPr marL="0" lvl="0" indent="0" algn="r" rtl="0">
              <a:spcBef>
                <a:spcPts val="0"/>
              </a:spcBef>
              <a:spcAft>
                <a:spcPts val="0"/>
              </a:spcAft>
              <a:buNone/>
            </a:pPr>
            <a:fld id="{00000000-1234-1234-1234-123412341234}" type="slidenum">
              <a:rPr lang="en-US" altLang="zh-TW" smtClean="0"/>
              <a:t>100</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72" y="370448"/>
            <a:ext cx="7470262" cy="4173220"/>
          </a:xfrm>
          <a:prstGeom prst="rect">
            <a:avLst/>
          </a:prstGeom>
        </p:spPr>
      </p:pic>
    </p:spTree>
    <p:extLst>
      <p:ext uri="{BB962C8B-B14F-4D97-AF65-F5344CB8AC3E}">
        <p14:creationId xmlns:p14="http://schemas.microsoft.com/office/powerpoint/2010/main" val="5573114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a:xfrm>
            <a:off x="8163098" y="4543668"/>
            <a:ext cx="776336" cy="393600"/>
          </a:xfrm>
        </p:spPr>
        <p:txBody>
          <a:bodyPr/>
          <a:lstStyle/>
          <a:p>
            <a:pPr marL="0" lvl="0" indent="0" algn="r" rtl="0">
              <a:spcBef>
                <a:spcPts val="0"/>
              </a:spcBef>
              <a:spcAft>
                <a:spcPts val="0"/>
              </a:spcAft>
              <a:buNone/>
            </a:pPr>
            <a:fld id="{00000000-1234-1234-1234-123412341234}" type="slidenum">
              <a:rPr lang="en-US" altLang="zh-TW" smtClean="0"/>
              <a:t>101</a:t>
            </a:fld>
            <a:endParaRPr lang="zh-TW" altLang="en-US"/>
          </a:p>
        </p:txBody>
      </p:sp>
      <p:pic>
        <p:nvPicPr>
          <p:cNvPr id="2" name="圖片 1"/>
          <p:cNvPicPr>
            <a:picLocks noChangeAspect="1"/>
          </p:cNvPicPr>
          <p:nvPr/>
        </p:nvPicPr>
        <p:blipFill>
          <a:blip r:embed="rId2"/>
          <a:stretch>
            <a:fillRect/>
          </a:stretch>
        </p:blipFill>
        <p:spPr>
          <a:xfrm>
            <a:off x="884342" y="297259"/>
            <a:ext cx="7506392" cy="4443209"/>
          </a:xfrm>
          <a:prstGeom prst="rect">
            <a:avLst/>
          </a:prstGeom>
        </p:spPr>
      </p:pic>
    </p:spTree>
    <p:extLst>
      <p:ext uri="{BB962C8B-B14F-4D97-AF65-F5344CB8AC3E}">
        <p14:creationId xmlns:p14="http://schemas.microsoft.com/office/powerpoint/2010/main" val="6851168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p111"/>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813" name="Google Shape;813;p111"/>
          <p:cNvSpPr txBox="1">
            <a:spLocks noGrp="1"/>
          </p:cNvSpPr>
          <p:nvPr>
            <p:ph type="ctrTitle"/>
          </p:nvPr>
        </p:nvSpPr>
        <p:spPr>
          <a:xfrm>
            <a:off x="1353300" y="1767900"/>
            <a:ext cx="6437400" cy="18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6000" b="1">
                <a:solidFill>
                  <a:srgbClr val="20124D"/>
                </a:solidFill>
                <a:latin typeface="Arial"/>
                <a:ea typeface="Arial"/>
                <a:cs typeface="Arial"/>
                <a:sym typeface="Arial"/>
              </a:rPr>
              <a:t>THE END</a:t>
            </a:r>
            <a:endParaRPr sz="6000" b="1">
              <a:solidFill>
                <a:srgbClr val="20124D"/>
              </a:solidFill>
              <a:latin typeface="Microsoft JhengHei"/>
              <a:ea typeface="Microsoft JhengHei"/>
              <a:cs typeface="Microsoft JhengHei"/>
              <a:sym typeface="Microsoft JhengHe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mtClean="0"/>
              <a:t>專案流程</a:t>
            </a:r>
            <a:endParaRPr/>
          </a:p>
        </p:txBody>
      </p:sp>
      <p:sp>
        <p:nvSpPr>
          <p:cNvPr id="2" name="文字版面配置區 1"/>
          <p:cNvSpPr>
            <a:spLocks noGrp="1"/>
          </p:cNvSpPr>
          <p:nvPr>
            <p:ph type="body" idx="1"/>
          </p:nvPr>
        </p:nvSpPr>
        <p:spPr/>
        <p:txBody>
          <a:bodyPr/>
          <a:lstStyle/>
          <a:p>
            <a:r>
              <a:rPr lang="zh-TW" altLang="en-US" smtClean="0"/>
              <a:t>以下先用流程圖簡單說明專案的流程，之後再對各個專案流程的項目作詳細的解說。</a:t>
            </a:r>
            <a:endParaRPr lang="zh-TW" altLang="en-US"/>
          </a:p>
        </p:txBody>
      </p:sp>
      <p:sp>
        <p:nvSpPr>
          <p:cNvPr id="237" name="Google Shape;237;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11</a:t>
            </a:fld>
            <a:endParaRPr/>
          </a:p>
        </p:txBody>
      </p:sp>
    </p:spTree>
    <p:extLst>
      <p:ext uri="{BB962C8B-B14F-4D97-AF65-F5344CB8AC3E}">
        <p14:creationId xmlns:p14="http://schemas.microsoft.com/office/powerpoint/2010/main" val="23923792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xfrm>
            <a:off x="661208" y="2210211"/>
            <a:ext cx="2406188" cy="75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2800" smtClean="0"/>
              <a:t>專案流程</a:t>
            </a:r>
            <a:r>
              <a:rPr lang="zh-TW" altLang="en-US" sz="2800" smtClean="0"/>
              <a:t>圖</a:t>
            </a:r>
            <a:endParaRPr sz="2800"/>
          </a:p>
        </p:txBody>
      </p:sp>
      <p:sp>
        <p:nvSpPr>
          <p:cNvPr id="249" name="Google Shape;249;p35"/>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12</a:t>
            </a:fld>
            <a:endParaRPr>
              <a:solidFill>
                <a:schemeClr val="bg2"/>
              </a:solidFill>
            </a:endParaRPr>
          </a:p>
        </p:txBody>
      </p:sp>
      <p:pic>
        <p:nvPicPr>
          <p:cNvPr id="250" name="Google Shape;250;p35"/>
          <p:cNvPicPr preferRelativeResize="0"/>
          <p:nvPr/>
        </p:nvPicPr>
        <p:blipFill>
          <a:blip r:embed="rId3">
            <a:alphaModFix/>
          </a:blip>
          <a:stretch>
            <a:fillRect/>
          </a:stretch>
        </p:blipFill>
        <p:spPr>
          <a:xfrm>
            <a:off x="3558925" y="476449"/>
            <a:ext cx="4755025" cy="4219624"/>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p:nvPr>
        </p:nvSpPr>
        <p:spPr>
          <a:xfrm>
            <a:off x="819150" y="2212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2-1 定義預測目標</a:t>
            </a:r>
            <a:endParaRPr/>
          </a:p>
        </p:txBody>
      </p:sp>
      <p:sp>
        <p:nvSpPr>
          <p:cNvPr id="256" name="Google Shape;256;p36"/>
          <p:cNvSpPr txBox="1">
            <a:spLocks noGrp="1"/>
          </p:cNvSpPr>
          <p:nvPr>
            <p:ph type="body" idx="1"/>
          </p:nvPr>
        </p:nvSpPr>
        <p:spPr>
          <a:xfrm>
            <a:off x="819150" y="798022"/>
            <a:ext cx="7505700" cy="3441128"/>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zh-TW" sz="1600" b="1">
                <a:solidFill>
                  <a:srgbClr val="FF0000"/>
                </a:solidFill>
              </a:rPr>
              <a:t>預測目標：日正食品各產品下一個月分的實銷貨量</a:t>
            </a:r>
            <a:endParaRPr sz="1600" b="1"/>
          </a:p>
          <a:p>
            <a:pPr marL="457200" lvl="0" indent="-330200" algn="l" rtl="0">
              <a:lnSpc>
                <a:spcPct val="100000"/>
              </a:lnSpc>
              <a:spcBef>
                <a:spcPts val="0"/>
              </a:spcBef>
              <a:spcAft>
                <a:spcPts val="0"/>
              </a:spcAft>
              <a:buSzPts val="1600"/>
              <a:buChar char="●"/>
            </a:pPr>
            <a:r>
              <a:rPr lang="zh-TW" sz="1600"/>
              <a:t>預測資料的最小維度將以「產品名稱」和  「年/月」的組合</a:t>
            </a:r>
            <a:r>
              <a:rPr lang="zh-TW" sz="1600" smtClean="0"/>
              <a:t>為主</a:t>
            </a:r>
            <a:r>
              <a:rPr lang="zh-TW" altLang="en-US" sz="1600" smtClean="0"/>
              <a:t>，如以下的範例表格</a:t>
            </a:r>
            <a:endParaRPr lang="en-US" altLang="zh-TW" sz="1600"/>
          </a:p>
          <a:p>
            <a:pPr marL="457200" lvl="0" indent="-330200" algn="l" rtl="0">
              <a:lnSpc>
                <a:spcPct val="150000"/>
              </a:lnSpc>
              <a:spcBef>
                <a:spcPts val="0"/>
              </a:spcBef>
              <a:spcAft>
                <a:spcPts val="0"/>
              </a:spcAft>
              <a:buSzPts val="1600"/>
              <a:buChar char="●"/>
            </a:pPr>
            <a:r>
              <a:rPr lang="zh-TW" sz="1600" smtClean="0"/>
              <a:t>產品</a:t>
            </a:r>
            <a:r>
              <a:rPr lang="zh-TW" sz="1600"/>
              <a:t>一共7257個，一共48期，代表整理後將會有7257*48筆資料</a:t>
            </a:r>
            <a:endParaRPr sz="1600"/>
          </a:p>
        </p:txBody>
      </p:sp>
      <p:sp>
        <p:nvSpPr>
          <p:cNvPr id="257" name="Google Shape;257;p36"/>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13</a:t>
            </a:fld>
            <a:endParaRPr/>
          </a:p>
        </p:txBody>
      </p:sp>
      <p:graphicFrame>
        <p:nvGraphicFramePr>
          <p:cNvPr id="258" name="Google Shape;258;p36"/>
          <p:cNvGraphicFramePr/>
          <p:nvPr/>
        </p:nvGraphicFramePr>
        <p:xfrm>
          <a:off x="1286350" y="2124025"/>
          <a:ext cx="6571300" cy="2773470"/>
        </p:xfrm>
        <a:graphic>
          <a:graphicData uri="http://schemas.openxmlformats.org/drawingml/2006/table">
            <a:tbl>
              <a:tblPr>
                <a:noFill/>
                <a:tableStyleId>{BD46935B-DB1D-4AA7-8973-1E4AF2C198EE}</a:tableStyleId>
              </a:tblPr>
              <a:tblGrid>
                <a:gridCol w="1642825">
                  <a:extLst>
                    <a:ext uri="{9D8B030D-6E8A-4147-A177-3AD203B41FA5}">
                      <a16:colId xmlns:a16="http://schemas.microsoft.com/office/drawing/2014/main" val="20000"/>
                    </a:ext>
                  </a:extLst>
                </a:gridCol>
                <a:gridCol w="1642825">
                  <a:extLst>
                    <a:ext uri="{9D8B030D-6E8A-4147-A177-3AD203B41FA5}">
                      <a16:colId xmlns:a16="http://schemas.microsoft.com/office/drawing/2014/main" val="20001"/>
                    </a:ext>
                  </a:extLst>
                </a:gridCol>
                <a:gridCol w="1642825">
                  <a:extLst>
                    <a:ext uri="{9D8B030D-6E8A-4147-A177-3AD203B41FA5}">
                      <a16:colId xmlns:a16="http://schemas.microsoft.com/office/drawing/2014/main" val="20002"/>
                    </a:ext>
                  </a:extLst>
                </a:gridCol>
                <a:gridCol w="1642825">
                  <a:extLst>
                    <a:ext uri="{9D8B030D-6E8A-4147-A177-3AD203B41FA5}">
                      <a16:colId xmlns:a16="http://schemas.microsoft.com/office/drawing/2014/main" val="20003"/>
                    </a:ext>
                  </a:extLst>
                </a:gridCol>
              </a:tblGrid>
              <a:tr h="342000">
                <a:tc>
                  <a:txBody>
                    <a:bodyPr/>
                    <a:lstStyle/>
                    <a:p>
                      <a:pPr marL="0" lvl="0" indent="0" algn="l" rtl="0">
                        <a:spcBef>
                          <a:spcPts val="0"/>
                        </a:spcBef>
                        <a:spcAft>
                          <a:spcPts val="0"/>
                        </a:spcAft>
                        <a:buNone/>
                      </a:pPr>
                      <a:r>
                        <a:rPr lang="zh-TW" b="1"/>
                        <a:t>產品名稱</a:t>
                      </a:r>
                      <a:endParaRPr b="1"/>
                    </a:p>
                  </a:txBody>
                  <a:tcPr marL="91425" marR="91425" marT="91425" marB="91425"/>
                </a:tc>
                <a:tc>
                  <a:txBody>
                    <a:bodyPr/>
                    <a:lstStyle/>
                    <a:p>
                      <a:pPr marL="0" lvl="0" indent="0" algn="l" rtl="0">
                        <a:spcBef>
                          <a:spcPts val="0"/>
                        </a:spcBef>
                        <a:spcAft>
                          <a:spcPts val="0"/>
                        </a:spcAft>
                        <a:buNone/>
                      </a:pPr>
                      <a:r>
                        <a:rPr lang="zh-TW" b="1"/>
                        <a:t>年/月</a:t>
                      </a:r>
                      <a:endParaRPr b="1"/>
                    </a:p>
                  </a:txBody>
                  <a:tcPr marL="91425" marR="91425" marT="91425" marB="91425"/>
                </a:tc>
                <a:tc>
                  <a:txBody>
                    <a:bodyPr/>
                    <a:lstStyle/>
                    <a:p>
                      <a:pPr marL="0" lvl="0" indent="0" algn="l" rtl="0">
                        <a:spcBef>
                          <a:spcPts val="0"/>
                        </a:spcBef>
                        <a:spcAft>
                          <a:spcPts val="0"/>
                        </a:spcAft>
                        <a:buNone/>
                      </a:pPr>
                      <a:r>
                        <a:rPr lang="zh-TW" b="1"/>
                        <a:t>X</a:t>
                      </a:r>
                      <a:endParaRPr b="1"/>
                    </a:p>
                  </a:txBody>
                  <a:tcPr marL="91425" marR="91425" marT="91425" marB="91425"/>
                </a:tc>
                <a:tc>
                  <a:txBody>
                    <a:bodyPr/>
                    <a:lstStyle/>
                    <a:p>
                      <a:pPr marL="0" lvl="0" indent="0" algn="l" rtl="0">
                        <a:spcBef>
                          <a:spcPts val="0"/>
                        </a:spcBef>
                        <a:spcAft>
                          <a:spcPts val="0"/>
                        </a:spcAft>
                        <a:buNone/>
                      </a:pPr>
                      <a:r>
                        <a:rPr lang="zh-TW" b="1"/>
                        <a:t>實銷貨量(Y)</a:t>
                      </a:r>
                      <a:endParaRPr b="1"/>
                    </a:p>
                  </a:txBody>
                  <a:tcPr marL="91425" marR="91425" marT="91425" marB="91425"/>
                </a:tc>
                <a:extLst>
                  <a:ext uri="{0D108BD9-81ED-4DB2-BD59-A6C34878D82A}">
                    <a16:rowId xmlns:a16="http://schemas.microsoft.com/office/drawing/2014/main" val="10000"/>
                  </a:ext>
                </a:extLst>
              </a:tr>
              <a:tr h="342000">
                <a:tc>
                  <a:txBody>
                    <a:bodyPr/>
                    <a:lstStyle/>
                    <a:p>
                      <a:pPr marL="0" lvl="0" indent="0" algn="l" rtl="0">
                        <a:spcBef>
                          <a:spcPts val="0"/>
                        </a:spcBef>
                        <a:spcAft>
                          <a:spcPts val="0"/>
                        </a:spcAft>
                        <a:buNone/>
                      </a:pPr>
                      <a:r>
                        <a:rPr lang="zh-TW"/>
                        <a:t>爆米花</a:t>
                      </a:r>
                      <a:endParaRPr/>
                    </a:p>
                  </a:txBody>
                  <a:tcPr marL="91425" marR="91425" marT="91425" marB="91425"/>
                </a:tc>
                <a:tc>
                  <a:txBody>
                    <a:bodyPr/>
                    <a:lstStyle/>
                    <a:p>
                      <a:pPr marL="0" lvl="0" indent="0" algn="l" rtl="0">
                        <a:spcBef>
                          <a:spcPts val="0"/>
                        </a:spcBef>
                        <a:spcAft>
                          <a:spcPts val="0"/>
                        </a:spcAft>
                        <a:buNone/>
                      </a:pPr>
                      <a:r>
                        <a:rPr lang="zh-TW"/>
                        <a:t>2014/01</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extLst>
                  <a:ext uri="{0D108BD9-81ED-4DB2-BD59-A6C34878D82A}">
                    <a16:rowId xmlns:a16="http://schemas.microsoft.com/office/drawing/2014/main" val="10001"/>
                  </a:ext>
                </a:extLst>
              </a:tr>
              <a:tr h="342000">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extLst>
                  <a:ext uri="{0D108BD9-81ED-4DB2-BD59-A6C34878D82A}">
                    <a16:rowId xmlns:a16="http://schemas.microsoft.com/office/drawing/2014/main" val="10002"/>
                  </a:ext>
                </a:extLst>
              </a:tr>
              <a:tr h="342000">
                <a:tc>
                  <a:txBody>
                    <a:bodyPr/>
                    <a:lstStyle/>
                    <a:p>
                      <a:pPr marL="0" lvl="0" indent="0" algn="l" rtl="0">
                        <a:spcBef>
                          <a:spcPts val="0"/>
                        </a:spcBef>
                        <a:spcAft>
                          <a:spcPts val="0"/>
                        </a:spcAft>
                        <a:buNone/>
                      </a:pPr>
                      <a:r>
                        <a:rPr lang="zh-TW"/>
                        <a:t>爆米花</a:t>
                      </a:r>
                      <a:endParaRPr/>
                    </a:p>
                  </a:txBody>
                  <a:tcPr marL="91425" marR="91425" marT="91425" marB="91425"/>
                </a:tc>
                <a:tc>
                  <a:txBody>
                    <a:bodyPr/>
                    <a:lstStyle/>
                    <a:p>
                      <a:pPr marL="0" lvl="0" indent="0" algn="l" rtl="0">
                        <a:spcBef>
                          <a:spcPts val="0"/>
                        </a:spcBef>
                        <a:spcAft>
                          <a:spcPts val="0"/>
                        </a:spcAft>
                        <a:buNone/>
                      </a:pPr>
                      <a:r>
                        <a:rPr lang="zh-TW"/>
                        <a:t>2017/12</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extLst>
                  <a:ext uri="{0D108BD9-81ED-4DB2-BD59-A6C34878D82A}">
                    <a16:rowId xmlns:a16="http://schemas.microsoft.com/office/drawing/2014/main" val="10003"/>
                  </a:ext>
                </a:extLst>
              </a:tr>
              <a:tr h="342000">
                <a:tc>
                  <a:txBody>
                    <a:bodyPr/>
                    <a:lstStyle/>
                    <a:p>
                      <a:pPr marL="0" lvl="0" indent="0" algn="l" rtl="0">
                        <a:spcBef>
                          <a:spcPts val="0"/>
                        </a:spcBef>
                        <a:spcAft>
                          <a:spcPts val="0"/>
                        </a:spcAft>
                        <a:buNone/>
                      </a:pPr>
                      <a:r>
                        <a:rPr lang="zh-TW"/>
                        <a:t>雞蛋麵</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2014/01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42000">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42000">
                <a:tc>
                  <a:txBody>
                    <a:bodyPr/>
                    <a:lstStyle/>
                    <a:p>
                      <a:pPr marL="0" lvl="0" indent="0" algn="l" rtl="0">
                        <a:spcBef>
                          <a:spcPts val="0"/>
                        </a:spcBef>
                        <a:spcAft>
                          <a:spcPts val="0"/>
                        </a:spcAft>
                        <a:buNone/>
                      </a:pPr>
                      <a:r>
                        <a:rPr lang="zh-TW"/>
                        <a:t>雞蛋麵</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2017/12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2-2 資料初步清理</a:t>
            </a:r>
            <a:endParaRPr/>
          </a:p>
        </p:txBody>
      </p:sp>
      <p:sp>
        <p:nvSpPr>
          <p:cNvPr id="264" name="Google Shape;264;p37"/>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smtClean="0"/>
              <a:t>由於預測</a:t>
            </a:r>
            <a:r>
              <a:rPr lang="zh-TW" altLang="en-US" smtClean="0"/>
              <a:t>目標是</a:t>
            </a:r>
            <a:r>
              <a:rPr lang="zh-TW" smtClean="0"/>
              <a:t>各</a:t>
            </a:r>
            <a:r>
              <a:rPr lang="zh-TW"/>
              <a:t>產品下一期的實銷貨量，因此產品名稱如果是NA的資料將不採用(不知道是屬於哪一個產品，之後無法根據產品名稱將資料進行合併)</a:t>
            </a:r>
            <a:r>
              <a:rPr lang="zh-TW" smtClean="0"/>
              <a:t>。</a:t>
            </a:r>
            <a:endParaRPr lang="en-US" altLang="zh-TW"/>
          </a:p>
          <a:p>
            <a:pPr marL="457200" lvl="0" indent="-342900" algn="l" rtl="0">
              <a:lnSpc>
                <a:spcPct val="150000"/>
              </a:lnSpc>
              <a:spcBef>
                <a:spcPts val="0"/>
              </a:spcBef>
              <a:spcAft>
                <a:spcPts val="0"/>
              </a:spcAft>
              <a:buSzPts val="1800"/>
              <a:buChar char="●"/>
            </a:pPr>
            <a:r>
              <a:rPr lang="zh-TW" smtClean="0"/>
              <a:t>這樣</a:t>
            </a:r>
            <a:r>
              <a:rPr lang="zh-TW"/>
              <a:t>將移除16612筆資料，約佔原始資料集的1% (16615/1572285)</a:t>
            </a:r>
            <a:endParaRPr/>
          </a:p>
        </p:txBody>
      </p:sp>
      <p:sp>
        <p:nvSpPr>
          <p:cNvPr id="265" name="Google Shape;265;p37"/>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7"/>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3</a:t>
            </a:r>
            <a:r>
              <a:rPr lang="zh-TW" altLang="en-US" smtClean="0"/>
              <a:t> 探索性分析</a:t>
            </a:r>
            <a:endParaRPr/>
          </a:p>
        </p:txBody>
      </p:sp>
      <p:sp>
        <p:nvSpPr>
          <p:cNvPr id="264" name="Google Shape;264;p37"/>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r>
              <a:rPr lang="zh-TW" altLang="zh-TW"/>
              <a:t>由於後面會將資料以「年</a:t>
            </a:r>
            <a:r>
              <a:rPr lang="en-US" altLang="zh-TW"/>
              <a:t>/</a:t>
            </a:r>
            <a:r>
              <a:rPr lang="zh-TW" altLang="zh-TW"/>
              <a:t>月」、「產品名稱」合併，資料合併後其分布可能有所改變，故在資料合併前做一次探索性分析，觀察原始資料的特徵。</a:t>
            </a:r>
          </a:p>
        </p:txBody>
      </p:sp>
      <p:sp>
        <p:nvSpPr>
          <p:cNvPr id="265" name="Google Shape;265;p37"/>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15</a:t>
            </a:fld>
            <a:endParaRPr>
              <a:solidFill>
                <a:schemeClr val="bg2"/>
              </a:solidFill>
            </a:endParaRPr>
          </a:p>
        </p:txBody>
      </p:sp>
    </p:spTree>
    <p:extLst>
      <p:ext uri="{BB962C8B-B14F-4D97-AF65-F5344CB8AC3E}">
        <p14:creationId xmlns:p14="http://schemas.microsoft.com/office/powerpoint/2010/main" val="2678910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a:t>3-1 探索性分析 - 各月份整體產品實銷貨量(折線圖)</a:t>
            </a:r>
            <a:endParaRPr sz="2400"/>
          </a:p>
        </p:txBody>
      </p:sp>
      <p:sp>
        <p:nvSpPr>
          <p:cNvPr id="271" name="Google Shape;271;p38"/>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16</a:t>
            </a:fld>
            <a:endParaRPr/>
          </a:p>
        </p:txBody>
      </p:sp>
      <p:pic>
        <p:nvPicPr>
          <p:cNvPr id="272" name="Google Shape;272;p38"/>
          <p:cNvPicPr preferRelativeResize="0"/>
          <p:nvPr/>
        </p:nvPicPr>
        <p:blipFill>
          <a:blip r:embed="rId3">
            <a:alphaModFix/>
          </a:blip>
          <a:stretch>
            <a:fillRect/>
          </a:stretch>
        </p:blipFill>
        <p:spPr>
          <a:xfrm>
            <a:off x="529025" y="960900"/>
            <a:ext cx="8085932" cy="3628838"/>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b="1" smtClean="0">
                <a:solidFill>
                  <a:srgbClr val="000000"/>
                </a:solidFill>
              </a:rPr>
              <a:t>這</a:t>
            </a:r>
            <a:r>
              <a:rPr lang="zh-TW" b="1">
                <a:solidFill>
                  <a:srgbClr val="000000"/>
                </a:solidFill>
              </a:rPr>
              <a:t>張</a:t>
            </a:r>
            <a:r>
              <a:rPr lang="zh-TW" b="1" smtClean="0">
                <a:solidFill>
                  <a:srgbClr val="000000"/>
                </a:solidFill>
              </a:rPr>
              <a:t>圖</a:t>
            </a:r>
            <a:r>
              <a:rPr lang="zh-TW" altLang="en-US" b="1" smtClean="0">
                <a:solidFill>
                  <a:srgbClr val="000000"/>
                </a:solidFill>
              </a:rPr>
              <a:t>的觀察</a:t>
            </a:r>
            <a:r>
              <a:rPr lang="zh-TW" altLang="en-US" b="1">
                <a:solidFill>
                  <a:srgbClr val="000000"/>
                </a:solidFill>
              </a:rPr>
              <a:t>重點</a:t>
            </a:r>
            <a:r>
              <a:rPr lang="zh-TW" b="1" smtClean="0">
                <a:solidFill>
                  <a:srgbClr val="000000"/>
                </a:solidFill>
              </a:rPr>
              <a:t>：</a:t>
            </a:r>
            <a:endParaRPr b="1">
              <a:solidFill>
                <a:srgbClr val="000000"/>
              </a:solidFill>
            </a:endParaRPr>
          </a:p>
          <a:p>
            <a:pPr marL="457200" lvl="0" indent="0" algn="l" rtl="0">
              <a:spcBef>
                <a:spcPts val="0"/>
              </a:spcBef>
              <a:spcAft>
                <a:spcPts val="0"/>
              </a:spcAft>
              <a:buNone/>
            </a:pPr>
            <a:r>
              <a:rPr lang="zh-TW">
                <a:solidFill>
                  <a:srgbClr val="000000"/>
                </a:solidFill>
              </a:rPr>
              <a:t>觀察各月份的實銷貨量是否有季節性的波動。</a:t>
            </a:r>
            <a:endParaRPr>
              <a:solidFill>
                <a:srgbClr val="000000"/>
              </a:solidFill>
            </a:endParaRPr>
          </a:p>
          <a:p>
            <a:pPr marL="457200" lvl="0" indent="-342900" algn="l" rtl="0">
              <a:spcBef>
                <a:spcPts val="1600"/>
              </a:spcBef>
              <a:spcAft>
                <a:spcPts val="0"/>
              </a:spcAft>
              <a:buClr>
                <a:srgbClr val="000000"/>
              </a:buClr>
              <a:buSzPts val="1800"/>
              <a:buChar char="●"/>
            </a:pPr>
            <a:r>
              <a:rPr lang="zh-TW" b="1">
                <a:solidFill>
                  <a:srgbClr val="000000"/>
                </a:solidFill>
              </a:rPr>
              <a:t>這張圖實際呈現的現象：</a:t>
            </a:r>
            <a:endParaRPr b="1">
              <a:solidFill>
                <a:srgbClr val="000000"/>
              </a:solidFill>
            </a:endParaRPr>
          </a:p>
          <a:p>
            <a:pPr marL="457200" lvl="0" indent="0" algn="l" rtl="0">
              <a:spcBef>
                <a:spcPts val="0"/>
              </a:spcBef>
              <a:spcAft>
                <a:spcPts val="0"/>
              </a:spcAft>
              <a:buNone/>
            </a:pPr>
            <a:r>
              <a:rPr lang="zh-TW">
                <a:solidFill>
                  <a:srgbClr val="000000"/>
                </a:solidFill>
              </a:rPr>
              <a:t>各月份整體產品的實銷貨量確實有季節性的波動，通常在年初、年尾和夏季會比較高。</a:t>
            </a:r>
            <a:endParaRPr>
              <a:solidFill>
                <a:srgbClr val="000000"/>
              </a:solidFill>
            </a:endParaRPr>
          </a:p>
          <a:p>
            <a:pPr marL="457200" lvl="0" indent="-342900" algn="l" rtl="0">
              <a:spcBef>
                <a:spcPts val="1600"/>
              </a:spcBef>
              <a:spcAft>
                <a:spcPts val="0"/>
              </a:spcAft>
              <a:buClr>
                <a:srgbClr val="000000"/>
              </a:buClr>
              <a:buSzPts val="1800"/>
              <a:buChar char="●"/>
            </a:pPr>
            <a:r>
              <a:rPr lang="zh-TW" b="1">
                <a:solidFill>
                  <a:srgbClr val="000000"/>
                </a:solidFill>
              </a:rPr>
              <a:t>如何應用這張圖所提供的資訊：</a:t>
            </a:r>
            <a:endParaRPr b="1">
              <a:solidFill>
                <a:srgbClr val="000000"/>
              </a:solidFill>
            </a:endParaRPr>
          </a:p>
          <a:p>
            <a:pPr marL="457200" lvl="0" indent="0" algn="l" rtl="0">
              <a:spcBef>
                <a:spcPts val="0"/>
              </a:spcBef>
              <a:spcAft>
                <a:spcPts val="1600"/>
              </a:spcAft>
              <a:buNone/>
            </a:pPr>
            <a:r>
              <a:rPr lang="zh-TW" smtClean="0">
                <a:solidFill>
                  <a:srgbClr val="000000"/>
                </a:solidFill>
              </a:rPr>
              <a:t>希望</a:t>
            </a:r>
            <a:r>
              <a:rPr lang="zh-TW">
                <a:solidFill>
                  <a:srgbClr val="000000"/>
                </a:solidFill>
              </a:rPr>
              <a:t>模型能學到這種季節性的趨勢，</a:t>
            </a:r>
            <a:r>
              <a:rPr lang="zh-TW" smtClean="0">
                <a:solidFill>
                  <a:srgbClr val="000000"/>
                </a:solidFill>
              </a:rPr>
              <a:t>因此將</a:t>
            </a:r>
            <a:r>
              <a:rPr lang="zh-TW">
                <a:solidFill>
                  <a:srgbClr val="000000"/>
                </a:solidFill>
              </a:rPr>
              <a:t>「月份」作為預測變數。</a:t>
            </a:r>
            <a:endParaRPr>
              <a:solidFill>
                <a:srgbClr val="000000"/>
              </a:solidFill>
            </a:endParaRPr>
          </a:p>
        </p:txBody>
      </p:sp>
      <p:sp>
        <p:nvSpPr>
          <p:cNvPr id="278" name="Google Shape;278;p39"/>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17</a:t>
            </a:fld>
            <a:endParaRPr/>
          </a:p>
        </p:txBody>
      </p:sp>
      <p:sp>
        <p:nvSpPr>
          <p:cNvPr id="279" name="Google Shape;279;p39"/>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a:t>探索性分析 - 各月份整體產品實銷貨量(折線圖)</a:t>
            </a:r>
            <a:endParaRPr sz="2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18</a:t>
            </a:fld>
            <a:endParaRPr/>
          </a:p>
        </p:txBody>
      </p:sp>
      <p:sp>
        <p:nvSpPr>
          <p:cNvPr id="285" name="Google Shape;285;p40"/>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a:t>3-2 探索性分析 - 各部門整體產品實銷貨比例(圓餅圖)</a:t>
            </a:r>
            <a:endParaRPr sz="2400"/>
          </a:p>
        </p:txBody>
      </p:sp>
      <p:pic>
        <p:nvPicPr>
          <p:cNvPr id="286" name="Google Shape;286;p40"/>
          <p:cNvPicPr preferRelativeResize="0"/>
          <p:nvPr/>
        </p:nvPicPr>
        <p:blipFill>
          <a:blip r:embed="rId3">
            <a:alphaModFix/>
          </a:blip>
          <a:stretch>
            <a:fillRect/>
          </a:stretch>
        </p:blipFill>
        <p:spPr>
          <a:xfrm>
            <a:off x="2562813" y="960950"/>
            <a:ext cx="4018365" cy="3877749"/>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lvl="0">
              <a:buClr>
                <a:srgbClr val="000000"/>
              </a:buClr>
            </a:pPr>
            <a:r>
              <a:rPr lang="zh-TW" altLang="en-US" b="1">
                <a:solidFill>
                  <a:srgbClr val="000000"/>
                </a:solidFill>
              </a:rPr>
              <a:t>這張圖的觀察重點：</a:t>
            </a:r>
          </a:p>
          <a:p>
            <a:pPr marL="457200" lvl="0" indent="0" algn="l" rtl="0">
              <a:spcBef>
                <a:spcPts val="0"/>
              </a:spcBef>
              <a:spcAft>
                <a:spcPts val="0"/>
              </a:spcAft>
              <a:buNone/>
            </a:pPr>
            <a:r>
              <a:rPr lang="zh-TW" smtClean="0">
                <a:solidFill>
                  <a:srgbClr val="000000"/>
                </a:solidFill>
              </a:rPr>
              <a:t>觀察</a:t>
            </a:r>
            <a:r>
              <a:rPr lang="zh-TW">
                <a:solidFill>
                  <a:srgbClr val="000000"/>
                </a:solidFill>
              </a:rPr>
              <a:t>各部門的實銷貨比例</a:t>
            </a:r>
            <a:endParaRPr>
              <a:solidFill>
                <a:srgbClr val="000000"/>
              </a:solidFill>
            </a:endParaRPr>
          </a:p>
          <a:p>
            <a:pPr marL="457200" lvl="0" indent="-342900" algn="l" rtl="0">
              <a:spcBef>
                <a:spcPts val="1600"/>
              </a:spcBef>
              <a:spcAft>
                <a:spcPts val="0"/>
              </a:spcAft>
              <a:buClr>
                <a:srgbClr val="000000"/>
              </a:buClr>
              <a:buSzPts val="1800"/>
              <a:buChar char="●"/>
            </a:pPr>
            <a:r>
              <a:rPr lang="zh-TW" b="1">
                <a:solidFill>
                  <a:srgbClr val="000000"/>
                </a:solidFill>
              </a:rPr>
              <a:t>這張圖實際呈現的現象：</a:t>
            </a:r>
            <a:endParaRPr b="1">
              <a:solidFill>
                <a:srgbClr val="000000"/>
              </a:solidFill>
            </a:endParaRPr>
          </a:p>
          <a:p>
            <a:pPr marL="457200" lvl="0" indent="0" algn="l" rtl="0">
              <a:spcBef>
                <a:spcPts val="0"/>
              </a:spcBef>
              <a:spcAft>
                <a:spcPts val="0"/>
              </a:spcAft>
              <a:buNone/>
            </a:pPr>
            <a:r>
              <a:rPr lang="zh-TW">
                <a:solidFill>
                  <a:srgbClr val="000000"/>
                </a:solidFill>
              </a:rPr>
              <a:t>各部門整體產品的實銷貨比例有所不同，其中以營業三部最多。</a:t>
            </a:r>
            <a:endParaRPr>
              <a:solidFill>
                <a:srgbClr val="000000"/>
              </a:solidFill>
            </a:endParaRPr>
          </a:p>
          <a:p>
            <a:pPr marL="457200" lvl="0" indent="-342900" algn="l" rtl="0">
              <a:spcBef>
                <a:spcPts val="1600"/>
              </a:spcBef>
              <a:spcAft>
                <a:spcPts val="0"/>
              </a:spcAft>
              <a:buClr>
                <a:srgbClr val="000000"/>
              </a:buClr>
              <a:buSzPts val="1800"/>
              <a:buChar char="●"/>
            </a:pPr>
            <a:r>
              <a:rPr lang="zh-TW" b="1">
                <a:solidFill>
                  <a:srgbClr val="000000"/>
                </a:solidFill>
              </a:rPr>
              <a:t>如何應用這張圖所提供的資訊：</a:t>
            </a:r>
            <a:endParaRPr b="1">
              <a:solidFill>
                <a:srgbClr val="000000"/>
              </a:solidFill>
            </a:endParaRPr>
          </a:p>
          <a:p>
            <a:pPr marL="457200" lvl="0" indent="0" algn="l" rtl="0">
              <a:spcBef>
                <a:spcPts val="0"/>
              </a:spcBef>
              <a:spcAft>
                <a:spcPts val="1600"/>
              </a:spcAft>
              <a:buNone/>
            </a:pPr>
            <a:r>
              <a:rPr lang="zh-TW">
                <a:solidFill>
                  <a:srgbClr val="000000"/>
                </a:solidFill>
              </a:rPr>
              <a:t>這張圖顯示各</a:t>
            </a:r>
            <a:r>
              <a:rPr lang="zh-TW" smtClean="0">
                <a:solidFill>
                  <a:srgbClr val="000000"/>
                </a:solidFill>
              </a:rPr>
              <a:t>部門整體產品的</a:t>
            </a:r>
            <a:r>
              <a:rPr lang="zh-TW">
                <a:solidFill>
                  <a:srgbClr val="000000"/>
                </a:solidFill>
              </a:rPr>
              <a:t>實銷貨量會有所不同，</a:t>
            </a:r>
            <a:r>
              <a:rPr lang="zh-TW" smtClean="0">
                <a:solidFill>
                  <a:srgbClr val="000000"/>
                </a:solidFill>
              </a:rPr>
              <a:t>因此</a:t>
            </a:r>
            <a:r>
              <a:rPr lang="zh-TW" altLang="en-US" smtClean="0">
                <a:solidFill>
                  <a:srgbClr val="000000"/>
                </a:solidFill>
              </a:rPr>
              <a:t>將</a:t>
            </a:r>
            <a:r>
              <a:rPr lang="zh-TW" smtClean="0">
                <a:solidFill>
                  <a:srgbClr val="000000"/>
                </a:solidFill>
              </a:rPr>
              <a:t>「</a:t>
            </a:r>
            <a:r>
              <a:rPr lang="zh-TW">
                <a:solidFill>
                  <a:srgbClr val="000000"/>
                </a:solidFill>
              </a:rPr>
              <a:t>部門」相關的資訊納入解釋變數中。</a:t>
            </a:r>
            <a:endParaRPr>
              <a:solidFill>
                <a:srgbClr val="000000"/>
              </a:solidFill>
            </a:endParaRPr>
          </a:p>
        </p:txBody>
      </p:sp>
      <p:sp>
        <p:nvSpPr>
          <p:cNvPr id="292" name="Google Shape;292;p41"/>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19</a:t>
            </a:fld>
            <a:endParaRPr/>
          </a:p>
        </p:txBody>
      </p:sp>
      <p:sp>
        <p:nvSpPr>
          <p:cNvPr id="293" name="Google Shape;293;p41"/>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a:t>探索性分析 - 各部門整體產品實銷貨比例(圓餅圖)</a:t>
            </a:r>
            <a:endParaRPr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6"/>
          <p:cNvPicPr preferRelativeResize="0"/>
          <p:nvPr/>
        </p:nvPicPr>
        <p:blipFill>
          <a:blip r:embed="rId3">
            <a:alphaModFix amt="30000"/>
          </a:blip>
          <a:stretch>
            <a:fillRect/>
          </a:stretch>
        </p:blipFill>
        <p:spPr>
          <a:xfrm>
            <a:off x="0" y="0"/>
            <a:ext cx="9144000" cy="5143500"/>
          </a:xfrm>
          <a:prstGeom prst="rect">
            <a:avLst/>
          </a:prstGeom>
          <a:noFill/>
          <a:ln>
            <a:noFill/>
          </a:ln>
        </p:spPr>
      </p:pic>
      <p:pic>
        <p:nvPicPr>
          <p:cNvPr id="181" name="Google Shape;181;p26"/>
          <p:cNvPicPr preferRelativeResize="0"/>
          <p:nvPr/>
        </p:nvPicPr>
        <p:blipFill>
          <a:blip r:embed="rId4">
            <a:alphaModFix amt="30000"/>
          </a:blip>
          <a:stretch>
            <a:fillRect/>
          </a:stretch>
        </p:blipFill>
        <p:spPr>
          <a:xfrm>
            <a:off x="2800350" y="192875"/>
            <a:ext cx="3543300" cy="4757749"/>
          </a:xfrm>
          <a:prstGeom prst="rect">
            <a:avLst/>
          </a:prstGeom>
          <a:noFill/>
          <a:ln>
            <a:noFill/>
          </a:ln>
        </p:spPr>
      </p:pic>
      <p:pic>
        <p:nvPicPr>
          <p:cNvPr id="182" name="Google Shape;182;p26"/>
          <p:cNvPicPr preferRelativeResize="0"/>
          <p:nvPr/>
        </p:nvPicPr>
        <p:blipFill>
          <a:blip r:embed="rId5">
            <a:alphaModFix amt="48000"/>
          </a:blip>
          <a:stretch>
            <a:fillRect/>
          </a:stretch>
        </p:blipFill>
        <p:spPr>
          <a:xfrm>
            <a:off x="2800350" y="192875"/>
            <a:ext cx="3543300" cy="840350"/>
          </a:xfrm>
          <a:prstGeom prst="rect">
            <a:avLst/>
          </a:prstGeom>
          <a:noFill/>
          <a:ln>
            <a:noFill/>
          </a:ln>
        </p:spPr>
      </p:pic>
      <p:sp>
        <p:nvSpPr>
          <p:cNvPr id="183" name="Google Shape;183;p26"/>
          <p:cNvSpPr txBox="1"/>
          <p:nvPr/>
        </p:nvSpPr>
        <p:spPr>
          <a:xfrm>
            <a:off x="3142950" y="1268725"/>
            <a:ext cx="2858100" cy="348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zh-TW" sz="2400" b="1">
                <a:solidFill>
                  <a:schemeClr val="dk2"/>
                </a:solidFill>
                <a:latin typeface="Microsoft JhengHei"/>
                <a:ea typeface="Microsoft JhengHei"/>
                <a:cs typeface="Microsoft JhengHei"/>
                <a:sym typeface="Microsoft JhengHei"/>
              </a:rPr>
              <a:t>一、	前言</a:t>
            </a:r>
            <a:endParaRPr sz="2400" b="1">
              <a:solidFill>
                <a:schemeClr val="dk2"/>
              </a:solidFill>
              <a:latin typeface="Microsoft JhengHei"/>
              <a:ea typeface="Microsoft JhengHei"/>
              <a:cs typeface="Microsoft JhengHei"/>
              <a:sym typeface="Microsoft JhengHei"/>
            </a:endParaRPr>
          </a:p>
          <a:p>
            <a:pPr marL="0" lvl="0" indent="0" algn="l" rtl="0">
              <a:lnSpc>
                <a:spcPct val="100000"/>
              </a:lnSpc>
              <a:spcBef>
                <a:spcPts val="1600"/>
              </a:spcBef>
              <a:spcAft>
                <a:spcPts val="0"/>
              </a:spcAft>
              <a:buNone/>
            </a:pPr>
            <a:r>
              <a:rPr lang="zh-TW" sz="2400" b="1">
                <a:solidFill>
                  <a:schemeClr val="dk2"/>
                </a:solidFill>
                <a:latin typeface="Microsoft JhengHei"/>
                <a:ea typeface="Microsoft JhengHei"/>
                <a:cs typeface="Microsoft JhengHei"/>
                <a:sym typeface="Microsoft JhengHei"/>
              </a:rPr>
              <a:t>二、	研究目的</a:t>
            </a:r>
            <a:endParaRPr sz="2400" b="1">
              <a:solidFill>
                <a:schemeClr val="dk2"/>
              </a:solidFill>
              <a:latin typeface="Microsoft JhengHei"/>
              <a:ea typeface="Microsoft JhengHei"/>
              <a:cs typeface="Microsoft JhengHei"/>
              <a:sym typeface="Microsoft JhengHei"/>
            </a:endParaRPr>
          </a:p>
          <a:p>
            <a:pPr marL="0" lvl="0" indent="0" algn="l" rtl="0">
              <a:lnSpc>
                <a:spcPct val="100000"/>
              </a:lnSpc>
              <a:spcBef>
                <a:spcPts val="1600"/>
              </a:spcBef>
              <a:spcAft>
                <a:spcPts val="0"/>
              </a:spcAft>
              <a:buNone/>
            </a:pPr>
            <a:r>
              <a:rPr lang="zh-TW" sz="2400" b="1">
                <a:solidFill>
                  <a:schemeClr val="dk2"/>
                </a:solidFill>
                <a:latin typeface="Microsoft JhengHei"/>
                <a:ea typeface="Microsoft JhengHei"/>
                <a:cs typeface="Microsoft JhengHei"/>
                <a:sym typeface="Microsoft JhengHei"/>
              </a:rPr>
              <a:t>三、	研究方法</a:t>
            </a:r>
            <a:endParaRPr sz="2400" b="1">
              <a:solidFill>
                <a:schemeClr val="dk2"/>
              </a:solidFill>
              <a:latin typeface="Microsoft JhengHei"/>
              <a:ea typeface="Microsoft JhengHei"/>
              <a:cs typeface="Microsoft JhengHei"/>
              <a:sym typeface="Microsoft JhengHei"/>
            </a:endParaRPr>
          </a:p>
          <a:p>
            <a:pPr marL="0" lvl="0" indent="0" algn="l" rtl="0">
              <a:lnSpc>
                <a:spcPct val="100000"/>
              </a:lnSpc>
              <a:spcBef>
                <a:spcPts val="1600"/>
              </a:spcBef>
              <a:spcAft>
                <a:spcPts val="0"/>
              </a:spcAft>
              <a:buNone/>
            </a:pPr>
            <a:r>
              <a:rPr lang="zh-TW" sz="2400" b="1">
                <a:solidFill>
                  <a:schemeClr val="dk2"/>
                </a:solidFill>
                <a:latin typeface="Microsoft JhengHei"/>
                <a:ea typeface="Microsoft JhengHei"/>
                <a:cs typeface="Microsoft JhengHei"/>
                <a:sym typeface="Microsoft JhengHei"/>
              </a:rPr>
              <a:t>四、	資料分析</a:t>
            </a:r>
            <a:endParaRPr sz="2400" b="1">
              <a:solidFill>
                <a:schemeClr val="dk2"/>
              </a:solidFill>
              <a:latin typeface="Microsoft JhengHei"/>
              <a:ea typeface="Microsoft JhengHei"/>
              <a:cs typeface="Microsoft JhengHei"/>
              <a:sym typeface="Microsoft JhengHei"/>
            </a:endParaRPr>
          </a:p>
          <a:p>
            <a:pPr marL="0" lvl="0" indent="0" algn="l" rtl="0">
              <a:lnSpc>
                <a:spcPct val="100000"/>
              </a:lnSpc>
              <a:spcBef>
                <a:spcPts val="1600"/>
              </a:spcBef>
              <a:spcAft>
                <a:spcPts val="0"/>
              </a:spcAft>
              <a:buNone/>
            </a:pPr>
            <a:r>
              <a:rPr lang="zh-TW" sz="2400" b="1">
                <a:solidFill>
                  <a:schemeClr val="dk2"/>
                </a:solidFill>
                <a:latin typeface="Microsoft JhengHei"/>
                <a:ea typeface="Microsoft JhengHei"/>
                <a:cs typeface="Microsoft JhengHei"/>
                <a:sym typeface="Microsoft JhengHei"/>
              </a:rPr>
              <a:t>五、	預測結果</a:t>
            </a:r>
            <a:endParaRPr sz="2400" b="1">
              <a:solidFill>
                <a:schemeClr val="dk2"/>
              </a:solidFill>
              <a:latin typeface="Microsoft JhengHei"/>
              <a:ea typeface="Microsoft JhengHei"/>
              <a:cs typeface="Microsoft JhengHei"/>
              <a:sym typeface="Microsoft JhengHei"/>
            </a:endParaRPr>
          </a:p>
          <a:p>
            <a:pPr marL="0" lvl="0" indent="0" algn="l" rtl="0">
              <a:lnSpc>
                <a:spcPct val="100000"/>
              </a:lnSpc>
              <a:spcBef>
                <a:spcPts val="1600"/>
              </a:spcBef>
              <a:spcAft>
                <a:spcPts val="1600"/>
              </a:spcAft>
              <a:buNone/>
            </a:pPr>
            <a:r>
              <a:rPr lang="zh-TW" sz="2400" b="1">
                <a:solidFill>
                  <a:schemeClr val="dk2"/>
                </a:solidFill>
                <a:latin typeface="Microsoft JhengHei"/>
                <a:ea typeface="Microsoft JhengHei"/>
                <a:cs typeface="Microsoft JhengHei"/>
                <a:sym typeface="Microsoft JhengHei"/>
              </a:rPr>
              <a:t>六、	結論與建議</a:t>
            </a:r>
            <a:endParaRPr sz="2400" b="1">
              <a:solidFill>
                <a:srgbClr val="434343"/>
              </a:solidFill>
              <a:latin typeface="Microsoft JhengHei"/>
              <a:ea typeface="Microsoft JhengHei"/>
              <a:cs typeface="Microsoft JhengHei"/>
              <a:sym typeface="Microsoft JhengHei"/>
            </a:endParaRPr>
          </a:p>
        </p:txBody>
      </p:sp>
      <p:sp>
        <p:nvSpPr>
          <p:cNvPr id="184" name="Google Shape;184;p26"/>
          <p:cNvSpPr txBox="1">
            <a:spLocks noGrp="1"/>
          </p:cNvSpPr>
          <p:nvPr>
            <p:ph type="subTitle" idx="1"/>
          </p:nvPr>
        </p:nvSpPr>
        <p:spPr>
          <a:xfrm>
            <a:off x="3509250" y="276150"/>
            <a:ext cx="2125500" cy="6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sz="3600" b="1">
                <a:solidFill>
                  <a:srgbClr val="20124D"/>
                </a:solidFill>
                <a:latin typeface="Microsoft JhengHei"/>
                <a:ea typeface="Microsoft JhengHei"/>
                <a:cs typeface="Microsoft JhengHei"/>
                <a:sym typeface="Microsoft JhengHei"/>
              </a:rPr>
              <a:t>簡報大綱</a:t>
            </a:r>
            <a:endParaRPr sz="3600" b="1">
              <a:solidFill>
                <a:srgbClr val="20124D"/>
              </a:solidFill>
              <a:latin typeface="Microsoft JhengHei"/>
              <a:ea typeface="Microsoft JhengHei"/>
              <a:cs typeface="Microsoft JhengHei"/>
              <a:sym typeface="Microsoft JhengHe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4 預測變數假說</a:t>
            </a:r>
            <a:endParaRPr/>
          </a:p>
        </p:txBody>
      </p:sp>
      <p:sp>
        <p:nvSpPr>
          <p:cNvPr id="299" name="Google Shape;299;p42"/>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solidFill>
                  <a:srgbClr val="000000"/>
                </a:solidFill>
              </a:rPr>
              <a:t>除了用前 N 個月的實銷貨量作為模型建置的解釋變數之外，為了提升模型的預測能力</a:t>
            </a:r>
            <a:r>
              <a:rPr lang="zh-TW" smtClean="0">
                <a:solidFill>
                  <a:srgbClr val="000000"/>
                </a:solidFill>
              </a:rPr>
              <a:t>，</a:t>
            </a:r>
            <a:r>
              <a:rPr lang="zh-TW" altLang="en-US">
                <a:solidFill>
                  <a:srgbClr val="000000"/>
                </a:solidFill>
              </a:rPr>
              <a:t>以下</a:t>
            </a:r>
            <a:r>
              <a:rPr lang="zh-TW" smtClean="0">
                <a:solidFill>
                  <a:srgbClr val="000000"/>
                </a:solidFill>
              </a:rPr>
              <a:t>將</a:t>
            </a:r>
            <a:r>
              <a:rPr lang="zh-TW" altLang="en-US" smtClean="0">
                <a:solidFill>
                  <a:srgbClr val="000000"/>
                </a:solidFill>
              </a:rPr>
              <a:t>列出</a:t>
            </a:r>
            <a:r>
              <a:rPr lang="zh-TW" smtClean="0">
                <a:solidFill>
                  <a:srgbClr val="000000"/>
                </a:solidFill>
              </a:rPr>
              <a:t>對</a:t>
            </a:r>
            <a:r>
              <a:rPr lang="zh-TW">
                <a:solidFill>
                  <a:srgbClr val="000000"/>
                </a:solidFill>
              </a:rPr>
              <a:t>預測實銷貨量有幫助的變數。</a:t>
            </a:r>
            <a:endParaRPr>
              <a:solidFill>
                <a:srgbClr val="000000"/>
              </a:solidFill>
            </a:endParaRPr>
          </a:p>
          <a:p>
            <a:pPr marL="457200" lvl="0" indent="-342900" algn="l" rtl="0">
              <a:spcBef>
                <a:spcPts val="1000"/>
              </a:spcBef>
              <a:spcAft>
                <a:spcPts val="0"/>
              </a:spcAft>
              <a:buClr>
                <a:srgbClr val="000000"/>
              </a:buClr>
              <a:buSzPts val="1800"/>
              <a:buChar char="●"/>
            </a:pPr>
            <a:r>
              <a:rPr lang="zh-TW">
                <a:solidFill>
                  <a:srgbClr val="000000"/>
                </a:solidFill>
              </a:rPr>
              <a:t>沒有用「產品名稱」的獨熱編碼作為解釋變數的原因有下：</a:t>
            </a:r>
            <a:endParaRPr>
              <a:solidFill>
                <a:srgbClr val="000000"/>
              </a:solidFill>
            </a:endParaRPr>
          </a:p>
          <a:p>
            <a:pPr marL="914400" lvl="1" indent="-330200" algn="l" rtl="0">
              <a:spcBef>
                <a:spcPts val="0"/>
              </a:spcBef>
              <a:spcAft>
                <a:spcPts val="0"/>
              </a:spcAft>
              <a:buClr>
                <a:srgbClr val="000000"/>
              </a:buClr>
              <a:buSzPts val="1600"/>
              <a:buChar char="○"/>
            </a:pPr>
            <a:r>
              <a:rPr lang="zh-TW">
                <a:solidFill>
                  <a:srgbClr val="000000"/>
                </a:solidFill>
              </a:rPr>
              <a:t>產品種類高達7000多種，如果將產品用獨熱編碼的形式放入模型會使模型變得很複雜，而且會使訓練成本激增</a:t>
            </a:r>
            <a:endParaRPr>
              <a:solidFill>
                <a:srgbClr val="000000"/>
              </a:solidFill>
            </a:endParaRPr>
          </a:p>
          <a:p>
            <a:pPr marL="914400" lvl="1" indent="-330200" algn="l" rtl="0">
              <a:spcBef>
                <a:spcPts val="0"/>
              </a:spcBef>
              <a:spcAft>
                <a:spcPts val="0"/>
              </a:spcAft>
              <a:buClr>
                <a:srgbClr val="000000"/>
              </a:buClr>
              <a:buSzPts val="1600"/>
              <a:buChar char="○"/>
            </a:pPr>
            <a:r>
              <a:rPr lang="zh-TW">
                <a:solidFill>
                  <a:srgbClr val="000000"/>
                </a:solidFill>
              </a:rPr>
              <a:t>產品會隨著時間增加，未來只會更多不會更少 (欄位會一直變寬)</a:t>
            </a:r>
            <a:endParaRPr>
              <a:solidFill>
                <a:srgbClr val="000000"/>
              </a:solidFill>
            </a:endParaRPr>
          </a:p>
        </p:txBody>
      </p:sp>
      <p:sp>
        <p:nvSpPr>
          <p:cNvPr id="300" name="Google Shape;300;p42"/>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4-1 預測變數假說 - 內部變數</a:t>
            </a:r>
            <a:endParaRPr/>
          </a:p>
        </p:txBody>
      </p:sp>
      <p:sp>
        <p:nvSpPr>
          <p:cNvPr id="306" name="Google Shape;306;p43"/>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solidFill>
                  <a:srgbClr val="000000"/>
                </a:solidFill>
              </a:rPr>
              <a:t>「贈送量」、「促銷量」：賣越多，越有可能促銷、贈送</a:t>
            </a:r>
            <a:endParaRPr>
              <a:solidFill>
                <a:srgbClr val="000000"/>
              </a:solidFill>
            </a:endParaRPr>
          </a:p>
          <a:p>
            <a:pPr marL="457200" lvl="0" indent="-342900" algn="l" rtl="0">
              <a:spcBef>
                <a:spcPts val="0"/>
              </a:spcBef>
              <a:spcAft>
                <a:spcPts val="0"/>
              </a:spcAft>
              <a:buClr>
                <a:srgbClr val="000000"/>
              </a:buClr>
              <a:buSzPts val="1800"/>
              <a:buChar char="●"/>
            </a:pPr>
            <a:r>
              <a:rPr lang="zh-TW">
                <a:solidFill>
                  <a:srgbClr val="000000"/>
                </a:solidFill>
              </a:rPr>
              <a:t>「銷售單價級距1」：高單價賣得少、低單價賣的多</a:t>
            </a:r>
            <a:endParaRPr>
              <a:solidFill>
                <a:srgbClr val="000000"/>
              </a:solidFill>
            </a:endParaRPr>
          </a:p>
          <a:p>
            <a:pPr marL="457200" lvl="0" indent="-342900" algn="l" rtl="0">
              <a:spcBef>
                <a:spcPts val="0"/>
              </a:spcBef>
              <a:spcAft>
                <a:spcPts val="0"/>
              </a:spcAft>
              <a:buClr>
                <a:srgbClr val="000000"/>
              </a:buClr>
              <a:buSzPts val="1800"/>
              <a:buChar char="●"/>
            </a:pPr>
            <a:r>
              <a:rPr lang="zh-TW">
                <a:solidFill>
                  <a:srgbClr val="000000"/>
                </a:solidFill>
              </a:rPr>
              <a:t>「含稅總成本」、「成本合計」：是不同的成本(成本合計比較偏人工成本，含稅總成本比較偏製造成本)。成本越高，實銷貨量理論上也越高。</a:t>
            </a:r>
            <a:endParaRPr>
              <a:solidFill>
                <a:srgbClr val="000000"/>
              </a:solidFill>
            </a:endParaRPr>
          </a:p>
          <a:p>
            <a:pPr marL="457200" lvl="0" indent="-342900" algn="l" rtl="0">
              <a:spcBef>
                <a:spcPts val="0"/>
              </a:spcBef>
              <a:spcAft>
                <a:spcPts val="0"/>
              </a:spcAft>
              <a:buClr>
                <a:srgbClr val="000000"/>
              </a:buClr>
              <a:buSzPts val="1800"/>
              <a:buChar char="●"/>
            </a:pPr>
            <a:r>
              <a:rPr lang="zh-TW">
                <a:solidFill>
                  <a:srgbClr val="000000"/>
                </a:solidFill>
              </a:rPr>
              <a:t>「銷貨淨額」、「淨利」：這些數據越高產品應該賣越好</a:t>
            </a:r>
            <a:endParaRPr>
              <a:solidFill>
                <a:srgbClr val="000000"/>
              </a:solidFill>
            </a:endParaRPr>
          </a:p>
          <a:p>
            <a:pPr marL="0" lvl="0" indent="0" algn="l" rtl="0">
              <a:spcBef>
                <a:spcPts val="1600"/>
              </a:spcBef>
              <a:spcAft>
                <a:spcPts val="1600"/>
              </a:spcAft>
              <a:buNone/>
            </a:pPr>
            <a:r>
              <a:rPr lang="zh-TW" smtClean="0">
                <a:solidFill>
                  <a:srgbClr val="000000"/>
                </a:solidFill>
              </a:rPr>
              <a:t>之後會在探索</a:t>
            </a:r>
            <a:r>
              <a:rPr lang="zh-TW">
                <a:solidFill>
                  <a:srgbClr val="000000"/>
                </a:solidFill>
              </a:rPr>
              <a:t>性分析時會觀察這些變數和實銷貨量的關係。</a:t>
            </a:r>
            <a:endParaRPr>
              <a:solidFill>
                <a:srgbClr val="000000"/>
              </a:solidFill>
            </a:endParaRPr>
          </a:p>
        </p:txBody>
      </p:sp>
      <p:sp>
        <p:nvSpPr>
          <p:cNvPr id="307" name="Google Shape;307;p4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4-2 預測變數假說 - 外部變數</a:t>
            </a:r>
            <a:endParaRPr/>
          </a:p>
        </p:txBody>
      </p:sp>
      <p:sp>
        <p:nvSpPr>
          <p:cNvPr id="313" name="Google Shape;313;p44"/>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AutoNum type="arabicPeriod"/>
            </a:pPr>
            <a:r>
              <a:rPr lang="zh-TW"/>
              <a:t>物價指數</a:t>
            </a:r>
            <a:endParaRPr/>
          </a:p>
          <a:p>
            <a:pPr marL="457200" lvl="0" indent="-342900" algn="l" rtl="0">
              <a:lnSpc>
                <a:spcPct val="150000"/>
              </a:lnSpc>
              <a:spcBef>
                <a:spcPts val="0"/>
              </a:spcBef>
              <a:spcAft>
                <a:spcPts val="0"/>
              </a:spcAft>
              <a:buSzPts val="1800"/>
              <a:buAutoNum type="arabicPeriod"/>
            </a:pPr>
            <a:r>
              <a:rPr lang="zh-TW"/>
              <a:t>食品、飲料及菸草製品零售業之營業額 (將搭配「日正月營業額」)</a:t>
            </a:r>
            <a:endParaRPr/>
          </a:p>
          <a:p>
            <a:pPr marL="457200" lvl="0" indent="-342900" algn="l" rtl="0">
              <a:lnSpc>
                <a:spcPct val="150000"/>
              </a:lnSpc>
              <a:spcBef>
                <a:spcPts val="0"/>
              </a:spcBef>
              <a:spcAft>
                <a:spcPts val="0"/>
              </a:spcAft>
              <a:buSzPts val="1800"/>
              <a:buAutoNum type="arabicPeriod"/>
            </a:pPr>
            <a:r>
              <a:rPr lang="zh-TW"/>
              <a:t>該月份或下個月是否為特定的農曆節日</a:t>
            </a:r>
            <a:endParaRPr/>
          </a:p>
          <a:p>
            <a:pPr marL="0" lvl="0" indent="0" algn="l" rtl="0">
              <a:spcBef>
                <a:spcPts val="1600"/>
              </a:spcBef>
              <a:spcAft>
                <a:spcPts val="0"/>
              </a:spcAft>
              <a:buNone/>
            </a:pPr>
            <a:r>
              <a:rPr lang="zh-TW"/>
              <a:t>選用這些外部變數的想法和相關文獻請</a:t>
            </a:r>
            <a:r>
              <a:rPr lang="zh-TW" smtClean="0"/>
              <a:t>參閱</a:t>
            </a:r>
            <a:r>
              <a:rPr lang="zh-TW" altLang="en-US" smtClean="0"/>
              <a:t>以下的線上文件</a:t>
            </a:r>
            <a:r>
              <a:rPr lang="zh-TW" smtClean="0"/>
              <a:t>：</a:t>
            </a:r>
            <a:r>
              <a:rPr lang="zh-TW" sz="1200" u="sng">
                <a:solidFill>
                  <a:schemeClr val="hlink"/>
                </a:solidFill>
                <a:latin typeface="Arial"/>
                <a:ea typeface="Arial"/>
                <a:cs typeface="Arial"/>
                <a:sym typeface="Arial"/>
                <a:hlinkClick r:id="rId3"/>
              </a:rPr>
              <a:t>https://docs.google.com/document/d/1sPBOqAdbux2quXTO70YUCZW2g6fpiKhCCVxY-AyDjwA/edit</a:t>
            </a:r>
            <a:endParaRPr sz="1200"/>
          </a:p>
          <a:p>
            <a:pPr marL="0" lvl="0" indent="0" algn="l" rtl="0">
              <a:spcBef>
                <a:spcPts val="1600"/>
              </a:spcBef>
              <a:spcAft>
                <a:spcPts val="1600"/>
              </a:spcAft>
              <a:buNone/>
            </a:pPr>
            <a:endParaRPr/>
          </a:p>
        </p:txBody>
      </p:sp>
      <p:sp>
        <p:nvSpPr>
          <p:cNvPr id="314" name="Google Shape;314;p44"/>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5. 資料處理</a:t>
            </a:r>
            <a:endParaRPr/>
          </a:p>
        </p:txBody>
      </p:sp>
      <p:sp>
        <p:nvSpPr>
          <p:cNvPr id="321" name="Google Shape;321;p45"/>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23</a:t>
            </a:fld>
            <a:endParaRPr>
              <a:solidFill>
                <a:schemeClr val="bg2"/>
              </a:solidFill>
            </a:endParaRPr>
          </a:p>
        </p:txBody>
      </p:sp>
      <p:sp>
        <p:nvSpPr>
          <p:cNvPr id="8" name="Google Shape;306;p43"/>
          <p:cNvSpPr txBox="1">
            <a:spLocks noGrp="1"/>
          </p:cNvSpPr>
          <p:nvPr>
            <p:ph type="body" idx="1"/>
          </p:nvPr>
        </p:nvSpPr>
        <p:spPr>
          <a:xfrm>
            <a:off x="819150" y="1208088"/>
            <a:ext cx="7505700" cy="333533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ltLang="en-US" smtClean="0">
                <a:solidFill>
                  <a:srgbClr val="000000"/>
                </a:solidFill>
              </a:rPr>
              <a:t>以下先用流程圖簡單說明資料處理的流程，再另外對一些資料處理的細部項目作補充說明。</a:t>
            </a:r>
            <a:endParaRPr>
              <a:solidFill>
                <a:srgbClr val="00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5"/>
          <p:cNvSpPr txBox="1">
            <a:spLocks noGrp="1"/>
          </p:cNvSpPr>
          <p:nvPr>
            <p:ph type="title"/>
          </p:nvPr>
        </p:nvSpPr>
        <p:spPr>
          <a:xfrm>
            <a:off x="309844" y="2194135"/>
            <a:ext cx="3702974" cy="752100"/>
          </a:xfrm>
          <a:prstGeom prst="rect">
            <a:avLst/>
          </a:prstGeom>
        </p:spPr>
        <p:txBody>
          <a:bodyPr spcFirstLastPara="1" wrap="square" lIns="91425" tIns="91425" rIns="91425" bIns="91425" anchor="t" anchorCtr="0">
            <a:noAutofit/>
          </a:bodyPr>
          <a:lstStyle/>
          <a:p>
            <a:pPr lvl="0" algn="ctr"/>
            <a:r>
              <a:rPr lang="zh-TW" sz="2800" smtClean="0"/>
              <a:t>5</a:t>
            </a:r>
            <a:r>
              <a:rPr lang="en-US" altLang="zh-TW" sz="2800" smtClean="0"/>
              <a:t>-1</a:t>
            </a:r>
            <a:r>
              <a:rPr lang="zh-TW" sz="2800" smtClean="0"/>
              <a:t> 資料處理</a:t>
            </a:r>
            <a:r>
              <a:rPr lang="zh-TW" altLang="en-US" sz="2800"/>
              <a:t>流程圖</a:t>
            </a:r>
            <a:br>
              <a:rPr lang="zh-TW" altLang="en-US" sz="2800"/>
            </a:br>
            <a:endParaRPr sz="2800"/>
          </a:p>
        </p:txBody>
      </p:sp>
      <p:sp>
        <p:nvSpPr>
          <p:cNvPr id="321" name="Google Shape;321;p45"/>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24</a:t>
            </a:fld>
            <a:endParaRPr>
              <a:solidFill>
                <a:schemeClr val="bg2"/>
              </a:solidFill>
            </a:endParaRPr>
          </a:p>
        </p:txBody>
      </p:sp>
      <p:pic>
        <p:nvPicPr>
          <p:cNvPr id="322" name="Google Shape;322;p45"/>
          <p:cNvPicPr preferRelativeResize="0"/>
          <p:nvPr/>
        </p:nvPicPr>
        <p:blipFill>
          <a:blip r:embed="rId3">
            <a:alphaModFix/>
          </a:blip>
          <a:stretch>
            <a:fillRect/>
          </a:stretch>
        </p:blipFill>
        <p:spPr>
          <a:xfrm>
            <a:off x="4012818" y="316367"/>
            <a:ext cx="4752500" cy="4229100"/>
          </a:xfrm>
          <a:prstGeom prst="rect">
            <a:avLst/>
          </a:prstGeom>
          <a:noFill/>
          <a:ln>
            <a:noFill/>
          </a:ln>
        </p:spPr>
      </p:pic>
    </p:spTree>
    <p:extLst>
      <p:ext uri="{BB962C8B-B14F-4D97-AF65-F5344CB8AC3E}">
        <p14:creationId xmlns:p14="http://schemas.microsoft.com/office/powerpoint/2010/main" val="3968995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6"/>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5</a:t>
            </a:r>
            <a:r>
              <a:rPr lang="zh-TW" smtClean="0"/>
              <a:t>-</a:t>
            </a:r>
            <a:r>
              <a:rPr lang="en-US" altLang="zh-TW" smtClean="0"/>
              <a:t>2</a:t>
            </a:r>
            <a:r>
              <a:rPr lang="zh-TW" smtClean="0"/>
              <a:t> </a:t>
            </a:r>
            <a:r>
              <a:rPr lang="zh-TW"/>
              <a:t>合併後的資料維度 - 範例</a:t>
            </a:r>
            <a:endParaRPr/>
          </a:p>
        </p:txBody>
      </p:sp>
      <p:sp>
        <p:nvSpPr>
          <p:cNvPr id="328" name="Google Shape;328;p46"/>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zh-TW"/>
              <a:t>預測資料的最小維度將以「產品名稱」和  「年/月」的組合為主。</a:t>
            </a:r>
            <a:endParaRPr/>
          </a:p>
          <a:p>
            <a:pPr marL="457200" lvl="0" indent="-330200" algn="l" rtl="0">
              <a:lnSpc>
                <a:spcPct val="150000"/>
              </a:lnSpc>
              <a:spcBef>
                <a:spcPts val="1000"/>
              </a:spcBef>
              <a:spcAft>
                <a:spcPts val="0"/>
              </a:spcAft>
              <a:buSzPts val="1600"/>
              <a:buChar char="●"/>
            </a:pPr>
            <a:r>
              <a:rPr lang="zh-TW"/>
              <a:t>產品一共7257個，一共48期，代表整理後將會有7257*48筆資料</a:t>
            </a:r>
            <a:endParaRPr/>
          </a:p>
        </p:txBody>
      </p:sp>
      <p:sp>
        <p:nvSpPr>
          <p:cNvPr id="329" name="Google Shape;329;p46"/>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25</a:t>
            </a:fld>
            <a:endParaRPr/>
          </a:p>
        </p:txBody>
      </p:sp>
      <p:graphicFrame>
        <p:nvGraphicFramePr>
          <p:cNvPr id="330" name="Google Shape;330;p46"/>
          <p:cNvGraphicFramePr/>
          <p:nvPr/>
        </p:nvGraphicFramePr>
        <p:xfrm>
          <a:off x="1063400" y="2066575"/>
          <a:ext cx="6966200" cy="2773470"/>
        </p:xfrm>
        <a:graphic>
          <a:graphicData uri="http://schemas.openxmlformats.org/drawingml/2006/table">
            <a:tbl>
              <a:tblPr>
                <a:noFill/>
                <a:tableStyleId>{BD46935B-DB1D-4AA7-8973-1E4AF2C198EE}</a:tableStyleId>
              </a:tblPr>
              <a:tblGrid>
                <a:gridCol w="1741550">
                  <a:extLst>
                    <a:ext uri="{9D8B030D-6E8A-4147-A177-3AD203B41FA5}">
                      <a16:colId xmlns:a16="http://schemas.microsoft.com/office/drawing/2014/main" val="20000"/>
                    </a:ext>
                  </a:extLst>
                </a:gridCol>
                <a:gridCol w="1741550">
                  <a:extLst>
                    <a:ext uri="{9D8B030D-6E8A-4147-A177-3AD203B41FA5}">
                      <a16:colId xmlns:a16="http://schemas.microsoft.com/office/drawing/2014/main" val="20001"/>
                    </a:ext>
                  </a:extLst>
                </a:gridCol>
                <a:gridCol w="1741550">
                  <a:extLst>
                    <a:ext uri="{9D8B030D-6E8A-4147-A177-3AD203B41FA5}">
                      <a16:colId xmlns:a16="http://schemas.microsoft.com/office/drawing/2014/main" val="20002"/>
                    </a:ext>
                  </a:extLst>
                </a:gridCol>
                <a:gridCol w="1741550">
                  <a:extLst>
                    <a:ext uri="{9D8B030D-6E8A-4147-A177-3AD203B41FA5}">
                      <a16:colId xmlns:a16="http://schemas.microsoft.com/office/drawing/2014/main" val="20003"/>
                    </a:ext>
                  </a:extLst>
                </a:gridCol>
              </a:tblGrid>
              <a:tr h="370725">
                <a:tc>
                  <a:txBody>
                    <a:bodyPr/>
                    <a:lstStyle/>
                    <a:p>
                      <a:pPr marL="0" lvl="0" indent="0" algn="l" rtl="0">
                        <a:spcBef>
                          <a:spcPts val="0"/>
                        </a:spcBef>
                        <a:spcAft>
                          <a:spcPts val="0"/>
                        </a:spcAft>
                        <a:buNone/>
                      </a:pPr>
                      <a:r>
                        <a:rPr lang="zh-TW" b="1"/>
                        <a:t>產品名稱</a:t>
                      </a:r>
                      <a:endParaRPr b="1"/>
                    </a:p>
                  </a:txBody>
                  <a:tcPr marL="91425" marR="91425" marT="91425" marB="91425"/>
                </a:tc>
                <a:tc>
                  <a:txBody>
                    <a:bodyPr/>
                    <a:lstStyle/>
                    <a:p>
                      <a:pPr marL="0" lvl="0" indent="0" algn="l" rtl="0">
                        <a:spcBef>
                          <a:spcPts val="0"/>
                        </a:spcBef>
                        <a:spcAft>
                          <a:spcPts val="0"/>
                        </a:spcAft>
                        <a:buNone/>
                      </a:pPr>
                      <a:r>
                        <a:rPr lang="zh-TW" b="1"/>
                        <a:t>年/月</a:t>
                      </a:r>
                      <a:endParaRPr b="1"/>
                    </a:p>
                  </a:txBody>
                  <a:tcPr marL="91425" marR="91425" marT="91425" marB="91425"/>
                </a:tc>
                <a:tc>
                  <a:txBody>
                    <a:bodyPr/>
                    <a:lstStyle/>
                    <a:p>
                      <a:pPr marL="0" lvl="0" indent="0" algn="l" rtl="0">
                        <a:spcBef>
                          <a:spcPts val="0"/>
                        </a:spcBef>
                        <a:spcAft>
                          <a:spcPts val="0"/>
                        </a:spcAft>
                        <a:buNone/>
                      </a:pPr>
                      <a:r>
                        <a:rPr lang="zh-TW" b="1"/>
                        <a:t>X</a:t>
                      </a:r>
                      <a:endParaRPr b="1"/>
                    </a:p>
                  </a:txBody>
                  <a:tcPr marL="91425" marR="91425" marT="91425" marB="91425"/>
                </a:tc>
                <a:tc>
                  <a:txBody>
                    <a:bodyPr/>
                    <a:lstStyle/>
                    <a:p>
                      <a:pPr marL="0" lvl="0" indent="0" algn="l" rtl="0">
                        <a:spcBef>
                          <a:spcPts val="0"/>
                        </a:spcBef>
                        <a:spcAft>
                          <a:spcPts val="0"/>
                        </a:spcAft>
                        <a:buNone/>
                      </a:pPr>
                      <a:r>
                        <a:rPr lang="zh-TW" b="1"/>
                        <a:t>實銷貨量(Y)</a:t>
                      </a:r>
                      <a:endParaRPr b="1"/>
                    </a:p>
                  </a:txBody>
                  <a:tcPr marL="91425" marR="91425" marT="91425" marB="91425"/>
                </a:tc>
                <a:extLst>
                  <a:ext uri="{0D108BD9-81ED-4DB2-BD59-A6C34878D82A}">
                    <a16:rowId xmlns:a16="http://schemas.microsoft.com/office/drawing/2014/main" val="10000"/>
                  </a:ext>
                </a:extLst>
              </a:tr>
              <a:tr h="370725">
                <a:tc>
                  <a:txBody>
                    <a:bodyPr/>
                    <a:lstStyle/>
                    <a:p>
                      <a:pPr marL="0" lvl="0" indent="0" algn="l" rtl="0">
                        <a:spcBef>
                          <a:spcPts val="0"/>
                        </a:spcBef>
                        <a:spcAft>
                          <a:spcPts val="0"/>
                        </a:spcAft>
                        <a:buNone/>
                      </a:pPr>
                      <a:r>
                        <a:rPr lang="zh-TW"/>
                        <a:t>爆米花</a:t>
                      </a:r>
                      <a:endParaRPr/>
                    </a:p>
                  </a:txBody>
                  <a:tcPr marL="91425" marR="91425" marT="91425" marB="91425"/>
                </a:tc>
                <a:tc>
                  <a:txBody>
                    <a:bodyPr/>
                    <a:lstStyle/>
                    <a:p>
                      <a:pPr marL="0" lvl="0" indent="0" algn="l" rtl="0">
                        <a:spcBef>
                          <a:spcPts val="0"/>
                        </a:spcBef>
                        <a:spcAft>
                          <a:spcPts val="0"/>
                        </a:spcAft>
                        <a:buNone/>
                      </a:pPr>
                      <a:r>
                        <a:rPr lang="zh-TW"/>
                        <a:t>2014/01</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extLst>
                  <a:ext uri="{0D108BD9-81ED-4DB2-BD59-A6C34878D82A}">
                    <a16:rowId xmlns:a16="http://schemas.microsoft.com/office/drawing/2014/main" val="10001"/>
                  </a:ext>
                </a:extLst>
              </a:tr>
              <a:tr h="370725">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extLst>
                  <a:ext uri="{0D108BD9-81ED-4DB2-BD59-A6C34878D82A}">
                    <a16:rowId xmlns:a16="http://schemas.microsoft.com/office/drawing/2014/main" val="10002"/>
                  </a:ext>
                </a:extLst>
              </a:tr>
              <a:tr h="370725">
                <a:tc>
                  <a:txBody>
                    <a:bodyPr/>
                    <a:lstStyle/>
                    <a:p>
                      <a:pPr marL="0" lvl="0" indent="0" algn="l" rtl="0">
                        <a:spcBef>
                          <a:spcPts val="0"/>
                        </a:spcBef>
                        <a:spcAft>
                          <a:spcPts val="0"/>
                        </a:spcAft>
                        <a:buNone/>
                      </a:pPr>
                      <a:r>
                        <a:rPr lang="zh-TW"/>
                        <a:t>爆米花</a:t>
                      </a:r>
                      <a:endParaRPr/>
                    </a:p>
                  </a:txBody>
                  <a:tcPr marL="91425" marR="91425" marT="91425" marB="91425"/>
                </a:tc>
                <a:tc>
                  <a:txBody>
                    <a:bodyPr/>
                    <a:lstStyle/>
                    <a:p>
                      <a:pPr marL="0" lvl="0" indent="0" algn="l" rtl="0">
                        <a:spcBef>
                          <a:spcPts val="0"/>
                        </a:spcBef>
                        <a:spcAft>
                          <a:spcPts val="0"/>
                        </a:spcAft>
                        <a:buNone/>
                      </a:pPr>
                      <a:r>
                        <a:rPr lang="zh-TW"/>
                        <a:t>2017/12</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tc>
                  <a:txBody>
                    <a:bodyPr/>
                    <a:lstStyle/>
                    <a:p>
                      <a:pPr marL="0" lvl="0" indent="0" algn="l" rtl="0">
                        <a:spcBef>
                          <a:spcPts val="0"/>
                        </a:spcBef>
                        <a:spcAft>
                          <a:spcPts val="0"/>
                        </a:spcAft>
                        <a:buNone/>
                      </a:pPr>
                      <a:r>
                        <a:rPr lang="zh-TW"/>
                        <a:t>...</a:t>
                      </a:r>
                      <a:endParaRPr/>
                    </a:p>
                  </a:txBody>
                  <a:tcPr marL="91425" marR="91425" marT="91425" marB="91425"/>
                </a:tc>
                <a:extLst>
                  <a:ext uri="{0D108BD9-81ED-4DB2-BD59-A6C34878D82A}">
                    <a16:rowId xmlns:a16="http://schemas.microsoft.com/office/drawing/2014/main" val="10003"/>
                  </a:ext>
                </a:extLst>
              </a:tr>
              <a:tr h="370725">
                <a:tc>
                  <a:txBody>
                    <a:bodyPr/>
                    <a:lstStyle/>
                    <a:p>
                      <a:pPr marL="0" lvl="0" indent="0" algn="l" rtl="0">
                        <a:spcBef>
                          <a:spcPts val="0"/>
                        </a:spcBef>
                        <a:spcAft>
                          <a:spcPts val="0"/>
                        </a:spcAft>
                        <a:buNone/>
                      </a:pPr>
                      <a:r>
                        <a:rPr lang="zh-TW"/>
                        <a:t>雞蛋麵</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2014/01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0725">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0725">
                <a:tc>
                  <a:txBody>
                    <a:bodyPr/>
                    <a:lstStyle/>
                    <a:p>
                      <a:pPr marL="0" lvl="0" indent="0" algn="l" rtl="0">
                        <a:spcBef>
                          <a:spcPts val="0"/>
                        </a:spcBef>
                        <a:spcAft>
                          <a:spcPts val="0"/>
                        </a:spcAft>
                        <a:buNone/>
                      </a:pPr>
                      <a:r>
                        <a:rPr lang="zh-TW"/>
                        <a:t>雞蛋麵</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2017/12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TW"/>
                        <a: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7"/>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5</a:t>
            </a:r>
            <a:r>
              <a:rPr lang="zh-TW" smtClean="0"/>
              <a:t>-</a:t>
            </a:r>
            <a:r>
              <a:rPr lang="en-US" altLang="zh-TW" smtClean="0"/>
              <a:t>3</a:t>
            </a:r>
            <a:r>
              <a:rPr lang="zh-TW" smtClean="0"/>
              <a:t> </a:t>
            </a:r>
            <a:r>
              <a:rPr lang="zh-TW" dirty="0"/>
              <a:t>各部門實銷貨量占比 - 範例說明</a:t>
            </a:r>
            <a:endParaRPr dirty="0"/>
          </a:p>
        </p:txBody>
      </p:sp>
      <p:sp>
        <p:nvSpPr>
          <p:cNvPr id="336" name="Google Shape;336;p47"/>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這列就代表2014/01 綠豆酥在A部門賣出30單位、B部門賣出50單位、C部門未賣出、D部門賣出20單位。</a:t>
            </a:r>
            <a:endParaRPr/>
          </a:p>
          <a:p>
            <a:pPr marL="0" lvl="0" indent="0" algn="l" rtl="0">
              <a:spcBef>
                <a:spcPts val="1600"/>
              </a:spcBef>
              <a:spcAft>
                <a:spcPts val="1600"/>
              </a:spcAft>
              <a:buNone/>
            </a:pPr>
            <a:r>
              <a:rPr lang="zh-TW"/>
              <a:t>這樣能在一列中保留部門的資訊(原本groupby會直接加總，看不出比例)</a:t>
            </a:r>
            <a:endParaRPr/>
          </a:p>
        </p:txBody>
      </p:sp>
      <p:sp>
        <p:nvSpPr>
          <p:cNvPr id="337" name="Google Shape;337;p47"/>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26</a:t>
            </a:fld>
            <a:endParaRPr/>
          </a:p>
        </p:txBody>
      </p:sp>
      <p:graphicFrame>
        <p:nvGraphicFramePr>
          <p:cNvPr id="338" name="Google Shape;338;p47"/>
          <p:cNvGraphicFramePr/>
          <p:nvPr/>
        </p:nvGraphicFramePr>
        <p:xfrm>
          <a:off x="600200" y="2571750"/>
          <a:ext cx="7943600" cy="1570250"/>
        </p:xfrm>
        <a:graphic>
          <a:graphicData uri="http://schemas.openxmlformats.org/drawingml/2006/table">
            <a:tbl>
              <a:tblPr>
                <a:noFill/>
                <a:tableStyleId>{BD46935B-DB1D-4AA7-8973-1E4AF2C198EE}</a:tableStyleId>
              </a:tblPr>
              <a:tblGrid>
                <a:gridCol w="1134800">
                  <a:extLst>
                    <a:ext uri="{9D8B030D-6E8A-4147-A177-3AD203B41FA5}">
                      <a16:colId xmlns:a16="http://schemas.microsoft.com/office/drawing/2014/main" val="20000"/>
                    </a:ext>
                  </a:extLst>
                </a:gridCol>
                <a:gridCol w="1134800">
                  <a:extLst>
                    <a:ext uri="{9D8B030D-6E8A-4147-A177-3AD203B41FA5}">
                      <a16:colId xmlns:a16="http://schemas.microsoft.com/office/drawing/2014/main" val="20001"/>
                    </a:ext>
                  </a:extLst>
                </a:gridCol>
                <a:gridCol w="1134800">
                  <a:extLst>
                    <a:ext uri="{9D8B030D-6E8A-4147-A177-3AD203B41FA5}">
                      <a16:colId xmlns:a16="http://schemas.microsoft.com/office/drawing/2014/main" val="20002"/>
                    </a:ext>
                  </a:extLst>
                </a:gridCol>
                <a:gridCol w="1134800">
                  <a:extLst>
                    <a:ext uri="{9D8B030D-6E8A-4147-A177-3AD203B41FA5}">
                      <a16:colId xmlns:a16="http://schemas.microsoft.com/office/drawing/2014/main" val="20003"/>
                    </a:ext>
                  </a:extLst>
                </a:gridCol>
                <a:gridCol w="1134800">
                  <a:extLst>
                    <a:ext uri="{9D8B030D-6E8A-4147-A177-3AD203B41FA5}">
                      <a16:colId xmlns:a16="http://schemas.microsoft.com/office/drawing/2014/main" val="20004"/>
                    </a:ext>
                  </a:extLst>
                </a:gridCol>
                <a:gridCol w="1134800">
                  <a:extLst>
                    <a:ext uri="{9D8B030D-6E8A-4147-A177-3AD203B41FA5}">
                      <a16:colId xmlns:a16="http://schemas.microsoft.com/office/drawing/2014/main" val="20005"/>
                    </a:ext>
                  </a:extLst>
                </a:gridCol>
                <a:gridCol w="1134800">
                  <a:extLst>
                    <a:ext uri="{9D8B030D-6E8A-4147-A177-3AD203B41FA5}">
                      <a16:colId xmlns:a16="http://schemas.microsoft.com/office/drawing/2014/main" val="20006"/>
                    </a:ext>
                  </a:extLst>
                </a:gridCol>
              </a:tblGrid>
              <a:tr h="785125">
                <a:tc>
                  <a:txBody>
                    <a:bodyPr/>
                    <a:lstStyle/>
                    <a:p>
                      <a:pPr marL="0" lvl="0" indent="0" algn="l" rtl="0">
                        <a:spcBef>
                          <a:spcPts val="0"/>
                        </a:spcBef>
                        <a:spcAft>
                          <a:spcPts val="0"/>
                        </a:spcAft>
                        <a:buNone/>
                      </a:pPr>
                      <a:r>
                        <a:rPr lang="zh-TW" sz="1800" b="1"/>
                        <a:t>產品名稱</a:t>
                      </a:r>
                      <a:endParaRPr sz="1800" b="1"/>
                    </a:p>
                  </a:txBody>
                  <a:tcPr marL="91425" marR="91425" marT="91425" marB="91425"/>
                </a:tc>
                <a:tc>
                  <a:txBody>
                    <a:bodyPr/>
                    <a:lstStyle/>
                    <a:p>
                      <a:pPr marL="0" lvl="0" indent="0" algn="l" rtl="0">
                        <a:spcBef>
                          <a:spcPts val="0"/>
                        </a:spcBef>
                        <a:spcAft>
                          <a:spcPts val="0"/>
                        </a:spcAft>
                        <a:buNone/>
                      </a:pPr>
                      <a:r>
                        <a:rPr lang="zh-TW" sz="1800" b="1"/>
                        <a:t>年/月</a:t>
                      </a:r>
                      <a:endParaRPr sz="1800" b="1"/>
                    </a:p>
                  </a:txBody>
                  <a:tcPr marL="91425" marR="91425" marT="91425" marB="91425"/>
                </a:tc>
                <a:tc>
                  <a:txBody>
                    <a:bodyPr/>
                    <a:lstStyle/>
                    <a:p>
                      <a:pPr marL="0" lvl="0" indent="0" algn="l" rtl="0">
                        <a:spcBef>
                          <a:spcPts val="0"/>
                        </a:spcBef>
                        <a:spcAft>
                          <a:spcPts val="0"/>
                        </a:spcAft>
                        <a:buNone/>
                      </a:pPr>
                      <a:r>
                        <a:rPr lang="zh-TW" sz="1800" b="1"/>
                        <a:t>實銷貨量</a:t>
                      </a:r>
                      <a:endParaRPr sz="1800" b="1"/>
                    </a:p>
                  </a:txBody>
                  <a:tcPr marL="91425" marR="91425" marT="91425" marB="91425"/>
                </a:tc>
                <a:tc>
                  <a:txBody>
                    <a:bodyPr/>
                    <a:lstStyle/>
                    <a:p>
                      <a:pPr marL="0" lvl="0" indent="0" algn="l" rtl="0">
                        <a:spcBef>
                          <a:spcPts val="0"/>
                        </a:spcBef>
                        <a:spcAft>
                          <a:spcPts val="0"/>
                        </a:spcAft>
                        <a:buNone/>
                      </a:pPr>
                      <a:r>
                        <a:rPr lang="zh-TW" sz="1800" b="1"/>
                        <a:t>A部門</a:t>
                      </a:r>
                      <a:endParaRPr sz="1800" b="1"/>
                    </a:p>
                  </a:txBody>
                  <a:tcPr marL="91425" marR="91425" marT="91425" marB="91425"/>
                </a:tc>
                <a:tc>
                  <a:txBody>
                    <a:bodyPr/>
                    <a:lstStyle/>
                    <a:p>
                      <a:pPr marL="0" lvl="0" indent="0" algn="l" rtl="0">
                        <a:spcBef>
                          <a:spcPts val="0"/>
                        </a:spcBef>
                        <a:spcAft>
                          <a:spcPts val="0"/>
                        </a:spcAft>
                        <a:buNone/>
                      </a:pPr>
                      <a:r>
                        <a:rPr lang="zh-TW" sz="1800" b="1"/>
                        <a:t>B部門</a:t>
                      </a:r>
                      <a:endParaRPr sz="1800" b="1"/>
                    </a:p>
                  </a:txBody>
                  <a:tcPr marL="91425" marR="91425" marT="91425" marB="91425"/>
                </a:tc>
                <a:tc>
                  <a:txBody>
                    <a:bodyPr/>
                    <a:lstStyle/>
                    <a:p>
                      <a:pPr marL="0" lvl="0" indent="0" algn="l" rtl="0">
                        <a:spcBef>
                          <a:spcPts val="0"/>
                        </a:spcBef>
                        <a:spcAft>
                          <a:spcPts val="0"/>
                        </a:spcAft>
                        <a:buNone/>
                      </a:pPr>
                      <a:r>
                        <a:rPr lang="zh-TW" sz="1800" b="1"/>
                        <a:t>C部門</a:t>
                      </a:r>
                      <a:endParaRPr sz="1800" b="1"/>
                    </a:p>
                  </a:txBody>
                  <a:tcPr marL="91425" marR="91425" marT="91425" marB="91425"/>
                </a:tc>
                <a:tc>
                  <a:txBody>
                    <a:bodyPr/>
                    <a:lstStyle/>
                    <a:p>
                      <a:pPr marL="0" lvl="0" indent="0" algn="l" rtl="0">
                        <a:spcBef>
                          <a:spcPts val="0"/>
                        </a:spcBef>
                        <a:spcAft>
                          <a:spcPts val="0"/>
                        </a:spcAft>
                        <a:buNone/>
                      </a:pPr>
                      <a:r>
                        <a:rPr lang="zh-TW" sz="1800" b="1"/>
                        <a:t>D部門</a:t>
                      </a:r>
                      <a:endParaRPr sz="1800" b="1"/>
                    </a:p>
                  </a:txBody>
                  <a:tcPr marL="91425" marR="91425" marT="91425" marB="91425"/>
                </a:tc>
                <a:extLst>
                  <a:ext uri="{0D108BD9-81ED-4DB2-BD59-A6C34878D82A}">
                    <a16:rowId xmlns:a16="http://schemas.microsoft.com/office/drawing/2014/main" val="10000"/>
                  </a:ext>
                </a:extLst>
              </a:tr>
              <a:tr h="785125">
                <a:tc>
                  <a:txBody>
                    <a:bodyPr/>
                    <a:lstStyle/>
                    <a:p>
                      <a:pPr marL="0" lvl="0" indent="0" algn="l" rtl="0">
                        <a:spcBef>
                          <a:spcPts val="0"/>
                        </a:spcBef>
                        <a:spcAft>
                          <a:spcPts val="0"/>
                        </a:spcAft>
                        <a:buNone/>
                      </a:pPr>
                      <a:r>
                        <a:rPr lang="zh-TW" sz="1800"/>
                        <a:t>綠豆酥</a:t>
                      </a:r>
                      <a:endParaRPr sz="1800"/>
                    </a:p>
                  </a:txBody>
                  <a:tcPr marL="91425" marR="91425" marT="91425" marB="91425"/>
                </a:tc>
                <a:tc>
                  <a:txBody>
                    <a:bodyPr/>
                    <a:lstStyle/>
                    <a:p>
                      <a:pPr marL="0" lvl="0" indent="0" algn="l" rtl="0">
                        <a:spcBef>
                          <a:spcPts val="0"/>
                        </a:spcBef>
                        <a:spcAft>
                          <a:spcPts val="0"/>
                        </a:spcAft>
                        <a:buNone/>
                      </a:pPr>
                      <a:r>
                        <a:rPr lang="zh-TW" sz="1800"/>
                        <a:t>2014/1</a:t>
                      </a:r>
                      <a:endParaRPr sz="1800"/>
                    </a:p>
                  </a:txBody>
                  <a:tcPr marL="91425" marR="91425" marT="91425" marB="91425"/>
                </a:tc>
                <a:tc>
                  <a:txBody>
                    <a:bodyPr/>
                    <a:lstStyle/>
                    <a:p>
                      <a:pPr marL="0" lvl="0" indent="0" algn="l" rtl="0">
                        <a:spcBef>
                          <a:spcPts val="0"/>
                        </a:spcBef>
                        <a:spcAft>
                          <a:spcPts val="0"/>
                        </a:spcAft>
                        <a:buNone/>
                      </a:pPr>
                      <a:r>
                        <a:rPr lang="zh-TW" sz="1800"/>
                        <a:t>100</a:t>
                      </a:r>
                      <a:endParaRPr sz="1800"/>
                    </a:p>
                  </a:txBody>
                  <a:tcPr marL="91425" marR="91425" marT="91425" marB="91425"/>
                </a:tc>
                <a:tc>
                  <a:txBody>
                    <a:bodyPr/>
                    <a:lstStyle/>
                    <a:p>
                      <a:pPr marL="0" lvl="0" indent="0" algn="l" rtl="0">
                        <a:spcBef>
                          <a:spcPts val="0"/>
                        </a:spcBef>
                        <a:spcAft>
                          <a:spcPts val="0"/>
                        </a:spcAft>
                        <a:buNone/>
                      </a:pPr>
                      <a:r>
                        <a:rPr lang="zh-TW" sz="1800"/>
                        <a:t>0.3</a:t>
                      </a:r>
                      <a:endParaRPr sz="1800"/>
                    </a:p>
                  </a:txBody>
                  <a:tcPr marL="91425" marR="91425" marT="91425" marB="91425"/>
                </a:tc>
                <a:tc>
                  <a:txBody>
                    <a:bodyPr/>
                    <a:lstStyle/>
                    <a:p>
                      <a:pPr marL="0" lvl="0" indent="0" algn="l" rtl="0">
                        <a:spcBef>
                          <a:spcPts val="0"/>
                        </a:spcBef>
                        <a:spcAft>
                          <a:spcPts val="0"/>
                        </a:spcAft>
                        <a:buNone/>
                      </a:pPr>
                      <a:r>
                        <a:rPr lang="zh-TW" sz="1800"/>
                        <a:t>0.5</a:t>
                      </a:r>
                      <a:endParaRPr sz="1800"/>
                    </a:p>
                  </a:txBody>
                  <a:tcPr marL="91425" marR="91425" marT="91425" marB="91425"/>
                </a:tc>
                <a:tc>
                  <a:txBody>
                    <a:bodyPr/>
                    <a:lstStyle/>
                    <a:p>
                      <a:pPr marL="0" lvl="0" indent="0" algn="l" rtl="0">
                        <a:spcBef>
                          <a:spcPts val="0"/>
                        </a:spcBef>
                        <a:spcAft>
                          <a:spcPts val="0"/>
                        </a:spcAft>
                        <a:buNone/>
                      </a:pPr>
                      <a:r>
                        <a:rPr lang="zh-TW" sz="1800"/>
                        <a:t>0.0</a:t>
                      </a:r>
                      <a:endParaRPr sz="1800"/>
                    </a:p>
                  </a:txBody>
                  <a:tcPr marL="91425" marR="91425" marT="91425" marB="91425"/>
                </a:tc>
                <a:tc>
                  <a:txBody>
                    <a:bodyPr/>
                    <a:lstStyle/>
                    <a:p>
                      <a:pPr marL="0" lvl="0" indent="0" algn="l" rtl="0">
                        <a:spcBef>
                          <a:spcPts val="0"/>
                        </a:spcBef>
                        <a:spcAft>
                          <a:spcPts val="0"/>
                        </a:spcAft>
                        <a:buNone/>
                      </a:pPr>
                      <a:r>
                        <a:rPr lang="zh-TW" sz="1800"/>
                        <a:t>0.2</a:t>
                      </a:r>
                      <a:endParaRPr sz="180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27</a:t>
            </a:fld>
            <a:endParaRPr/>
          </a:p>
        </p:txBody>
      </p:sp>
      <p:pic>
        <p:nvPicPr>
          <p:cNvPr id="344" name="Google Shape;344;p48"/>
          <p:cNvPicPr preferRelativeResize="0"/>
          <p:nvPr/>
        </p:nvPicPr>
        <p:blipFill>
          <a:blip r:embed="rId3">
            <a:alphaModFix/>
          </a:blip>
          <a:stretch>
            <a:fillRect/>
          </a:stretch>
        </p:blipFill>
        <p:spPr>
          <a:xfrm>
            <a:off x="2011602" y="843262"/>
            <a:ext cx="5120800" cy="4094024"/>
          </a:xfrm>
          <a:prstGeom prst="rect">
            <a:avLst/>
          </a:prstGeom>
          <a:noFill/>
          <a:ln>
            <a:noFill/>
          </a:ln>
        </p:spPr>
      </p:pic>
      <p:sp>
        <p:nvSpPr>
          <p:cNvPr id="345" name="Google Shape;345;p48"/>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dirty="0"/>
              <a:t>6. 探索性分析 - 合併後的資料有無補0的比例(圓餅圖)</a:t>
            </a:r>
            <a:endParaRPr sz="24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ltLang="en-US" b="1" smtClean="0">
                <a:solidFill>
                  <a:srgbClr val="000000"/>
                </a:solidFill>
              </a:rPr>
              <a:t>這張圖的觀察重點</a:t>
            </a:r>
            <a:r>
              <a:rPr lang="zh-TW" b="1" smtClean="0">
                <a:solidFill>
                  <a:srgbClr val="000000"/>
                </a:solidFill>
              </a:rPr>
              <a:t>：</a:t>
            </a:r>
            <a:endParaRPr b="1">
              <a:solidFill>
                <a:srgbClr val="000000"/>
              </a:solidFill>
            </a:endParaRPr>
          </a:p>
          <a:p>
            <a:pPr marL="457200" lvl="0" indent="0" algn="l" rtl="0">
              <a:spcBef>
                <a:spcPts val="0"/>
              </a:spcBef>
              <a:spcAft>
                <a:spcPts val="0"/>
              </a:spcAft>
              <a:buNone/>
            </a:pPr>
            <a:r>
              <a:rPr lang="zh-TW">
                <a:solidFill>
                  <a:srgbClr val="000000"/>
                </a:solidFill>
              </a:rPr>
              <a:t>觀察合併後的資料補0的比例。</a:t>
            </a:r>
            <a:endParaRPr>
              <a:solidFill>
                <a:srgbClr val="000000"/>
              </a:solidFill>
            </a:endParaRPr>
          </a:p>
          <a:p>
            <a:pPr marL="457200" lvl="0" indent="-342900" algn="l" rtl="0">
              <a:spcBef>
                <a:spcPts val="1600"/>
              </a:spcBef>
              <a:spcAft>
                <a:spcPts val="0"/>
              </a:spcAft>
              <a:buClr>
                <a:srgbClr val="000000"/>
              </a:buClr>
              <a:buSzPts val="1800"/>
              <a:buChar char="●"/>
            </a:pPr>
            <a:r>
              <a:rPr lang="zh-TW" b="1">
                <a:solidFill>
                  <a:srgbClr val="000000"/>
                </a:solidFill>
              </a:rPr>
              <a:t>這張圖實際呈現的現象：</a:t>
            </a:r>
            <a:endParaRPr b="1">
              <a:solidFill>
                <a:srgbClr val="000000"/>
              </a:solidFill>
            </a:endParaRPr>
          </a:p>
          <a:p>
            <a:pPr marL="457200" lvl="0" indent="0" algn="l" rtl="0">
              <a:spcBef>
                <a:spcPts val="0"/>
              </a:spcBef>
              <a:spcAft>
                <a:spcPts val="0"/>
              </a:spcAft>
              <a:buNone/>
            </a:pPr>
            <a:r>
              <a:rPr lang="zh-TW">
                <a:solidFill>
                  <a:srgbClr val="000000"/>
                </a:solidFill>
              </a:rPr>
              <a:t>將近8成5的資料補0，代表大多數「產品名稱」和「年/月」的組合在原始的資料集中是完全沒有資訊的。</a:t>
            </a:r>
            <a:endParaRPr>
              <a:solidFill>
                <a:srgbClr val="000000"/>
              </a:solidFill>
            </a:endParaRPr>
          </a:p>
          <a:p>
            <a:pPr marL="457200" lvl="0" indent="-342900" algn="l" rtl="0">
              <a:spcBef>
                <a:spcPts val="1600"/>
              </a:spcBef>
              <a:spcAft>
                <a:spcPts val="0"/>
              </a:spcAft>
              <a:buClr>
                <a:srgbClr val="000000"/>
              </a:buClr>
              <a:buSzPts val="1800"/>
              <a:buChar char="●"/>
            </a:pPr>
            <a:r>
              <a:rPr lang="zh-TW" b="1">
                <a:solidFill>
                  <a:srgbClr val="000000"/>
                </a:solidFill>
              </a:rPr>
              <a:t>如何應用這張圖所提供的資訊：  </a:t>
            </a:r>
            <a:endParaRPr b="1">
              <a:solidFill>
                <a:srgbClr val="000000"/>
              </a:solidFill>
            </a:endParaRPr>
          </a:p>
          <a:p>
            <a:pPr marL="457200" lvl="0" indent="0" algn="l" rtl="0">
              <a:spcBef>
                <a:spcPts val="0"/>
              </a:spcBef>
              <a:spcAft>
                <a:spcPts val="0"/>
              </a:spcAft>
              <a:buNone/>
            </a:pPr>
            <a:r>
              <a:rPr lang="zh-TW">
                <a:solidFill>
                  <a:srgbClr val="000000"/>
                </a:solidFill>
              </a:rPr>
              <a:t>這張圖反應出大多數產品並不會頻繁地出貨；例如在48期中，某支產品可能只有其中3個月有銷貨紀錄，那麼預測這些產品實銷貨量的成效可能不會太好(不過</a:t>
            </a:r>
            <a:r>
              <a:rPr lang="zh-TW" smtClean="0">
                <a:solidFill>
                  <a:srgbClr val="000000"/>
                </a:solidFill>
              </a:rPr>
              <a:t>之後建</a:t>
            </a:r>
            <a:r>
              <a:rPr lang="zh-TW">
                <a:solidFill>
                  <a:srgbClr val="000000"/>
                </a:solidFill>
              </a:rPr>
              <a:t>模還是以預測所有的產品為主)。</a:t>
            </a:r>
            <a:endParaRPr>
              <a:solidFill>
                <a:srgbClr val="000000"/>
              </a:solidFill>
            </a:endParaRPr>
          </a:p>
        </p:txBody>
      </p:sp>
      <p:sp>
        <p:nvSpPr>
          <p:cNvPr id="351" name="Google Shape;351;p49"/>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28</a:t>
            </a:fld>
            <a:endParaRPr/>
          </a:p>
        </p:txBody>
      </p:sp>
      <p:sp>
        <p:nvSpPr>
          <p:cNvPr id="352" name="Google Shape;352;p49"/>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a:t>探索性分析 - 合併後的資料有無補0的比例(圓餅圖)</a:t>
            </a:r>
            <a:endParaRPr sz="2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7. 變數實驗</a:t>
            </a:r>
            <a:endParaRPr/>
          </a:p>
        </p:txBody>
      </p:sp>
      <p:sp>
        <p:nvSpPr>
          <p:cNvPr id="358" name="Google Shape;358;p50"/>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zh-TW" sz="2000"/>
              <a:t>7-1 相關係數分析</a:t>
            </a:r>
            <a:endParaRPr sz="2000"/>
          </a:p>
          <a:p>
            <a:pPr marL="457200" lvl="0" indent="-342900" algn="l" rtl="0">
              <a:spcBef>
                <a:spcPts val="0"/>
              </a:spcBef>
              <a:spcAft>
                <a:spcPts val="0"/>
              </a:spcAft>
              <a:buSzPts val="1800"/>
              <a:buChar char="●"/>
            </a:pPr>
            <a:r>
              <a:rPr lang="zh-TW" sz="2000"/>
              <a:t>7-2 外部變數實驗</a:t>
            </a:r>
            <a:endParaRPr sz="2000"/>
          </a:p>
        </p:txBody>
      </p:sp>
      <p:sp>
        <p:nvSpPr>
          <p:cNvPr id="359" name="Google Shape;359;p50"/>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一、前言</a:t>
            </a:r>
            <a:endParaRPr sz="4800" b="1">
              <a:latin typeface="Microsoft JhengHei"/>
              <a:ea typeface="Microsoft JhengHei"/>
              <a:cs typeface="Microsoft JhengHei"/>
              <a:sym typeface="Microsoft JhengHei"/>
            </a:endParaRPr>
          </a:p>
        </p:txBody>
      </p:sp>
      <p:sp>
        <p:nvSpPr>
          <p:cNvPr id="190" name="Google Shape;190;p2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7-1 相關係數分析</a:t>
            </a:r>
            <a:endParaRPr/>
          </a:p>
        </p:txBody>
      </p:sp>
      <p:sp>
        <p:nvSpPr>
          <p:cNvPr id="365" name="Google Shape;365;p51"/>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zh-TW" b="1">
                <a:solidFill>
                  <a:srgbClr val="000000"/>
                </a:solidFill>
              </a:rPr>
              <a:t>Pearson相關係數</a:t>
            </a:r>
            <a:endParaRPr b="1">
              <a:solidFill>
                <a:srgbClr val="000000"/>
              </a:solidFill>
            </a:endParaRPr>
          </a:p>
          <a:p>
            <a:pPr marL="457200" lvl="0" indent="457200" algn="l" rtl="0">
              <a:lnSpc>
                <a:spcPct val="100000"/>
              </a:lnSpc>
              <a:spcBef>
                <a:spcPts val="0"/>
              </a:spcBef>
              <a:spcAft>
                <a:spcPts val="0"/>
              </a:spcAft>
              <a:buNone/>
            </a:pPr>
            <a:r>
              <a:rPr lang="zh-TW" sz="1600">
                <a:solidFill>
                  <a:srgbClr val="000000"/>
                </a:solidFill>
                <a:latin typeface="微軟正黑體" panose="020B0604030504040204" pitchFamily="34" charset="-120"/>
                <a:ea typeface="微軟正黑體" panose="020B0604030504040204" pitchFamily="34" charset="-120"/>
                <a:cs typeface="PMingLiu"/>
                <a:sym typeface="PMingLiu"/>
              </a:rPr>
              <a:t>實銷貨量延遲、含稅總成本延遲、成本合計延遲、銷貨淨額延遲與Y有明顯線性相關(0.27以上)，其他變數則沒有太明顯的線性相關。</a:t>
            </a:r>
            <a:endParaRPr sz="1600">
              <a:solidFill>
                <a:srgbClr val="000000"/>
              </a:solidFill>
              <a:latin typeface="微軟正黑體" panose="020B0604030504040204" pitchFamily="34" charset="-120"/>
              <a:ea typeface="微軟正黑體" panose="020B0604030504040204" pitchFamily="34" charset="-120"/>
              <a:cs typeface="PMingLiu"/>
              <a:sym typeface="PMingLiu"/>
            </a:endParaRPr>
          </a:p>
          <a:p>
            <a:pPr marL="457200" lvl="0" indent="0" algn="l" rtl="0">
              <a:lnSpc>
                <a:spcPct val="100000"/>
              </a:lnSpc>
              <a:spcBef>
                <a:spcPts val="0"/>
              </a:spcBef>
              <a:spcAft>
                <a:spcPts val="0"/>
              </a:spcAft>
              <a:buNone/>
            </a:pPr>
            <a:endParaRPr sz="1400">
              <a:solidFill>
                <a:srgbClr val="000000"/>
              </a:solidFill>
              <a:latin typeface="PMingLiu"/>
              <a:ea typeface="PMingLiu"/>
              <a:cs typeface="PMingLiu"/>
              <a:sym typeface="PMingLiu"/>
            </a:endParaRPr>
          </a:p>
          <a:p>
            <a:pPr marL="457200" lvl="0" indent="-342900" algn="l" rtl="0">
              <a:lnSpc>
                <a:spcPct val="100000"/>
              </a:lnSpc>
              <a:spcBef>
                <a:spcPts val="0"/>
              </a:spcBef>
              <a:spcAft>
                <a:spcPts val="0"/>
              </a:spcAft>
              <a:buClr>
                <a:srgbClr val="000000"/>
              </a:buClr>
              <a:buSzPts val="1800"/>
              <a:buChar char="❖"/>
            </a:pPr>
            <a:r>
              <a:rPr lang="zh-TW" b="1">
                <a:solidFill>
                  <a:srgbClr val="000000"/>
                </a:solidFill>
              </a:rPr>
              <a:t>Kendall相關係數</a:t>
            </a:r>
            <a:endParaRPr b="1">
              <a:solidFill>
                <a:srgbClr val="000000"/>
              </a:solidFill>
            </a:endParaRPr>
          </a:p>
          <a:p>
            <a:pPr marL="457200" lvl="0" indent="457200" algn="l" rtl="0">
              <a:lnSpc>
                <a:spcPct val="100000"/>
              </a:lnSpc>
              <a:spcBef>
                <a:spcPts val="0"/>
              </a:spcBef>
              <a:spcAft>
                <a:spcPts val="0"/>
              </a:spcAft>
              <a:buNone/>
            </a:pPr>
            <a:r>
              <a:rPr lang="zh-TW" sz="1600">
                <a:solidFill>
                  <a:srgbClr val="000000"/>
                </a:solidFill>
                <a:latin typeface="微軟正黑體" panose="020B0604030504040204" pitchFamily="34" charset="-120"/>
                <a:ea typeface="微軟正黑體" panose="020B0604030504040204" pitchFamily="34" charset="-120"/>
                <a:cs typeface="PMingLiu"/>
                <a:sym typeface="PMingLiu"/>
              </a:rPr>
              <a:t>實銷貨量延遲、含稅總成本延遲、成本合計延遲、銷貨淨額延遲與Y有高度相關(0.5以上)；贈送量延遲、促銷量延遲、部分部門變數也有一定程度的相關(0.2以上)。</a:t>
            </a:r>
            <a:endParaRPr sz="1600">
              <a:solidFill>
                <a:srgbClr val="000000"/>
              </a:solidFill>
              <a:latin typeface="微軟正黑體" panose="020B0604030504040204" pitchFamily="34" charset="-120"/>
              <a:ea typeface="微軟正黑體" panose="020B0604030504040204" pitchFamily="34" charset="-120"/>
              <a:cs typeface="PMingLiu"/>
              <a:sym typeface="PMingLiu"/>
            </a:endParaRPr>
          </a:p>
          <a:p>
            <a:pPr marL="457200" lvl="0" indent="0" algn="l" rtl="0">
              <a:lnSpc>
                <a:spcPct val="100000"/>
              </a:lnSpc>
              <a:spcBef>
                <a:spcPts val="0"/>
              </a:spcBef>
              <a:spcAft>
                <a:spcPts val="0"/>
              </a:spcAft>
              <a:buNone/>
            </a:pPr>
            <a:endParaRPr sz="1400">
              <a:solidFill>
                <a:srgbClr val="000000"/>
              </a:solidFill>
              <a:latin typeface="PMingLiu"/>
              <a:ea typeface="PMingLiu"/>
              <a:cs typeface="PMingLiu"/>
              <a:sym typeface="PMingLiu"/>
            </a:endParaRPr>
          </a:p>
          <a:p>
            <a:pPr marL="457200" lvl="0" indent="-342900" algn="l" rtl="0">
              <a:lnSpc>
                <a:spcPct val="100000"/>
              </a:lnSpc>
              <a:spcBef>
                <a:spcPts val="0"/>
              </a:spcBef>
              <a:spcAft>
                <a:spcPts val="0"/>
              </a:spcAft>
              <a:buClr>
                <a:srgbClr val="000000"/>
              </a:buClr>
              <a:buSzPts val="1800"/>
              <a:buChar char="❖"/>
            </a:pPr>
            <a:r>
              <a:rPr lang="zh-TW" b="1">
                <a:solidFill>
                  <a:srgbClr val="000000"/>
                </a:solidFill>
              </a:rPr>
              <a:t>Speaeman相關係數</a:t>
            </a:r>
            <a:endParaRPr b="1">
              <a:solidFill>
                <a:srgbClr val="000000"/>
              </a:solidFill>
            </a:endParaRPr>
          </a:p>
          <a:p>
            <a:pPr marL="457200" lvl="0" indent="457200" algn="l" rtl="0">
              <a:lnSpc>
                <a:spcPct val="100000"/>
              </a:lnSpc>
              <a:spcBef>
                <a:spcPts val="0"/>
              </a:spcBef>
              <a:spcAft>
                <a:spcPts val="0"/>
              </a:spcAft>
              <a:buNone/>
            </a:pPr>
            <a:r>
              <a:rPr lang="zh-TW" sz="1600">
                <a:solidFill>
                  <a:srgbClr val="000000"/>
                </a:solidFill>
                <a:latin typeface="微軟正黑體" panose="020B0604030504040204" pitchFamily="34" charset="-120"/>
                <a:ea typeface="微軟正黑體" panose="020B0604030504040204" pitchFamily="34" charset="-120"/>
                <a:cs typeface="PMingLiu"/>
                <a:sym typeface="PMingLiu"/>
              </a:rPr>
              <a:t>實銷貨量延遲、含稅總成本延遲、成本合計延遲、銷貨淨額延遲與Y有高度相關(0.5以上)；部分部門變數相當程度的相關(甚至可達0.3、0.4)；贈送量延遲、促銷量延遲也有一定程度的相關(0.2以上)。</a:t>
            </a:r>
            <a:endParaRPr sz="1600">
              <a:solidFill>
                <a:srgbClr val="000000"/>
              </a:solidFill>
              <a:latin typeface="微軟正黑體" panose="020B0604030504040204" pitchFamily="34" charset="-120"/>
              <a:ea typeface="微軟正黑體" panose="020B0604030504040204" pitchFamily="34" charset="-120"/>
            </a:endParaRPr>
          </a:p>
        </p:txBody>
      </p:sp>
      <p:sp>
        <p:nvSpPr>
          <p:cNvPr id="366" name="Google Shape;366;p51"/>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7-1 相關係數分析 - 小結</a:t>
            </a:r>
            <a:endParaRPr/>
          </a:p>
        </p:txBody>
      </p:sp>
      <p:sp>
        <p:nvSpPr>
          <p:cNvPr id="372" name="Google Shape;372;p52"/>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457200" algn="l" rtl="0">
              <a:lnSpc>
                <a:spcPct val="100000"/>
              </a:lnSpc>
              <a:spcBef>
                <a:spcPts val="0"/>
              </a:spcBef>
              <a:spcAft>
                <a:spcPts val="0"/>
              </a:spcAft>
              <a:buNone/>
            </a:pPr>
            <a:r>
              <a:rPr lang="zh-TW">
                <a:solidFill>
                  <a:srgbClr val="000000"/>
                </a:solidFill>
              </a:rPr>
              <a:t>部分變數與Y(實銷貨量)有</a:t>
            </a:r>
            <a:r>
              <a:rPr lang="zh-TW" b="1">
                <a:solidFill>
                  <a:srgbClr val="000000"/>
                </a:solidFill>
              </a:rPr>
              <a:t>明顯關聯</a:t>
            </a:r>
            <a:r>
              <a:rPr lang="zh-TW">
                <a:solidFill>
                  <a:srgbClr val="000000"/>
                </a:solidFill>
              </a:rPr>
              <a:t>，會作為線性迴歸模型選擇變數的參考依據之一。由於</a:t>
            </a:r>
            <a:r>
              <a:rPr lang="zh-TW" u="sng">
                <a:solidFill>
                  <a:srgbClr val="000000"/>
                </a:solidFill>
              </a:rPr>
              <a:t>線性迴歸模型中並沒有任何的懲罰項</a:t>
            </a:r>
            <a:r>
              <a:rPr lang="zh-TW">
                <a:solidFill>
                  <a:srgbClr val="000000"/>
                </a:solidFill>
              </a:rPr>
              <a:t>(懲罰變數數目過多導致模型過度複雜)，所以後面線性</a:t>
            </a:r>
            <a:r>
              <a:rPr lang="zh-TW" b="1">
                <a:solidFill>
                  <a:srgbClr val="000000"/>
                </a:solidFill>
              </a:rPr>
              <a:t>迴歸模型</a:t>
            </a:r>
            <a:r>
              <a:rPr lang="zh-TW" u="sng">
                <a:solidFill>
                  <a:srgbClr val="000000"/>
                </a:solidFill>
              </a:rPr>
              <a:t>會定義選擇變數的依據，協助線性迴歸模型挑選變數</a:t>
            </a:r>
            <a:r>
              <a:rPr lang="zh-TW">
                <a:solidFill>
                  <a:srgbClr val="000000"/>
                </a:solidFill>
              </a:rPr>
              <a:t>。至於</a:t>
            </a:r>
            <a:r>
              <a:rPr lang="zh-TW" b="1">
                <a:solidFill>
                  <a:srgbClr val="000000"/>
                </a:solidFill>
              </a:rPr>
              <a:t>其他模型</a:t>
            </a:r>
            <a:r>
              <a:rPr lang="zh-TW">
                <a:solidFill>
                  <a:srgbClr val="000000"/>
                </a:solidFill>
              </a:rPr>
              <a:t>都能夠學到那些變數重不重要，故其他模型會</a:t>
            </a:r>
            <a:r>
              <a:rPr lang="zh-TW" u="sng">
                <a:solidFill>
                  <a:srgbClr val="000000"/>
                </a:solidFill>
              </a:rPr>
              <a:t>放入所有內部變數</a:t>
            </a:r>
            <a:r>
              <a:rPr lang="zh-TW">
                <a:solidFill>
                  <a:srgbClr val="000000"/>
                </a:solidFill>
              </a:rPr>
              <a:t>。</a:t>
            </a:r>
            <a:endParaRPr>
              <a:solidFill>
                <a:srgbClr val="000000"/>
              </a:solidFill>
            </a:endParaRPr>
          </a:p>
          <a:p>
            <a:pPr marL="0" lvl="0" indent="457200" algn="l" rtl="0">
              <a:lnSpc>
                <a:spcPct val="100000"/>
              </a:lnSpc>
              <a:spcBef>
                <a:spcPts val="0"/>
              </a:spcBef>
              <a:spcAft>
                <a:spcPts val="0"/>
              </a:spcAft>
              <a:buNone/>
            </a:pPr>
            <a:endParaRPr sz="2400">
              <a:solidFill>
                <a:srgbClr val="000000"/>
              </a:solidFill>
              <a:latin typeface="微軟正黑體" panose="020B0604030504040204" pitchFamily="34" charset="-120"/>
              <a:ea typeface="微軟正黑體" panose="020B0604030504040204" pitchFamily="34" charset="-120"/>
            </a:endParaRPr>
          </a:p>
          <a:p>
            <a:pPr marL="0" lvl="0" indent="0" algn="l" rtl="0">
              <a:lnSpc>
                <a:spcPct val="100000"/>
              </a:lnSpc>
              <a:spcBef>
                <a:spcPts val="0"/>
              </a:spcBef>
              <a:spcAft>
                <a:spcPts val="0"/>
              </a:spcAft>
              <a:buNone/>
            </a:pPr>
            <a:r>
              <a:rPr lang="zh-TW">
                <a:solidFill>
                  <a:srgbClr val="000000"/>
                </a:solidFill>
                <a:latin typeface="微軟正黑體" panose="020B0604030504040204" pitchFamily="34" charset="-120"/>
                <a:ea typeface="微軟正黑體" panose="020B0604030504040204" pitchFamily="34" charset="-120"/>
              </a:rPr>
              <a:t>*備註：完整實驗記錄請見附錄二表格</a:t>
            </a:r>
            <a:endParaRPr sz="2400">
              <a:solidFill>
                <a:srgbClr val="000000"/>
              </a:solidFill>
              <a:latin typeface="微軟正黑體" panose="020B0604030504040204" pitchFamily="34" charset="-120"/>
              <a:ea typeface="微軟正黑體" panose="020B0604030504040204" pitchFamily="34" charset="-120"/>
            </a:endParaRPr>
          </a:p>
        </p:txBody>
      </p:sp>
      <p:sp>
        <p:nvSpPr>
          <p:cNvPr id="373" name="Google Shape;373;p52"/>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7-2 外部變數實驗</a:t>
            </a:r>
            <a:endParaRPr/>
          </a:p>
        </p:txBody>
      </p:sp>
      <p:sp>
        <p:nvSpPr>
          <p:cNvPr id="379" name="Google Shape;379;p53"/>
          <p:cNvSpPr txBox="1">
            <a:spLocks noGrp="1"/>
          </p:cNvSpPr>
          <p:nvPr>
            <p:ph type="body" idx="1"/>
          </p:nvPr>
        </p:nvSpPr>
        <p:spPr>
          <a:xfrm>
            <a:off x="819150" y="1056475"/>
            <a:ext cx="7505700" cy="333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zh-TW">
                <a:solidFill>
                  <a:srgbClr val="000000"/>
                </a:solidFill>
              </a:rPr>
              <a:t>外部變數：</a:t>
            </a:r>
            <a:r>
              <a:rPr lang="zh-TW" b="1">
                <a:solidFill>
                  <a:srgbClr val="000000"/>
                </a:solidFill>
              </a:rPr>
              <a:t>物價指數、食品飲料及菸草製品零售業之營業額、農曆節慶</a:t>
            </a:r>
            <a:endParaRPr b="1">
              <a:solidFill>
                <a:srgbClr val="000000"/>
              </a:solidFill>
            </a:endParaRPr>
          </a:p>
          <a:p>
            <a:pPr marL="457200" lvl="0" indent="-342900" algn="l" rtl="0">
              <a:lnSpc>
                <a:spcPct val="100000"/>
              </a:lnSpc>
              <a:spcBef>
                <a:spcPts val="0"/>
              </a:spcBef>
              <a:spcAft>
                <a:spcPts val="0"/>
              </a:spcAft>
              <a:buClr>
                <a:srgbClr val="000000"/>
              </a:buClr>
              <a:buSzPts val="1800"/>
              <a:buChar char="●"/>
            </a:pPr>
            <a:r>
              <a:rPr lang="zh-TW">
                <a:solidFill>
                  <a:srgbClr val="000000"/>
                </a:solidFill>
              </a:rPr>
              <a:t>使用</a:t>
            </a:r>
            <a:r>
              <a:rPr lang="zh-TW" b="1">
                <a:solidFill>
                  <a:srgbClr val="000000"/>
                </a:solidFill>
              </a:rPr>
              <a:t>迴歸</a:t>
            </a:r>
            <a:r>
              <a:rPr lang="zh-TW">
                <a:solidFill>
                  <a:srgbClr val="000000"/>
                </a:solidFill>
              </a:rPr>
              <a:t>, </a:t>
            </a:r>
            <a:r>
              <a:rPr lang="zh-TW" b="1">
                <a:solidFill>
                  <a:srgbClr val="000000"/>
                </a:solidFill>
              </a:rPr>
              <a:t>ANN, LSTM</a:t>
            </a:r>
            <a:r>
              <a:rPr lang="zh-TW">
                <a:solidFill>
                  <a:srgbClr val="000000"/>
                </a:solidFill>
              </a:rPr>
              <a:t> model</a:t>
            </a:r>
            <a:endParaRPr>
              <a:solidFill>
                <a:srgbClr val="000000"/>
              </a:solidFill>
            </a:endParaRPr>
          </a:p>
          <a:p>
            <a:pPr marL="457200" lvl="0" indent="-342900" algn="l" rtl="0">
              <a:lnSpc>
                <a:spcPct val="100000"/>
              </a:lnSpc>
              <a:spcBef>
                <a:spcPts val="0"/>
              </a:spcBef>
              <a:spcAft>
                <a:spcPts val="0"/>
              </a:spcAft>
              <a:buClr>
                <a:srgbClr val="000000"/>
              </a:buClr>
              <a:buSzPts val="1800"/>
              <a:buChar char="●"/>
            </a:pPr>
            <a:r>
              <a:rPr lang="zh-TW">
                <a:solidFill>
                  <a:srgbClr val="000000"/>
                </a:solidFill>
              </a:rPr>
              <a:t>比較</a:t>
            </a:r>
            <a:r>
              <a:rPr lang="zh-TW" b="1">
                <a:solidFill>
                  <a:srgbClr val="000000"/>
                </a:solidFill>
              </a:rPr>
              <a:t>MSE</a:t>
            </a:r>
            <a:r>
              <a:rPr lang="zh-TW">
                <a:solidFill>
                  <a:srgbClr val="000000"/>
                </a:solidFill>
              </a:rPr>
              <a:t>及不同比例下的</a:t>
            </a:r>
            <a:r>
              <a:rPr lang="zh-TW" b="1">
                <a:solidFill>
                  <a:srgbClr val="000000"/>
                </a:solidFill>
              </a:rPr>
              <a:t>MAPE</a:t>
            </a:r>
            <a:endParaRPr b="1">
              <a:solidFill>
                <a:srgbClr val="000000"/>
              </a:solidFill>
            </a:endParaRPr>
          </a:p>
          <a:p>
            <a:pPr marL="457200" lvl="0" indent="-342900" algn="l" rtl="0">
              <a:lnSpc>
                <a:spcPct val="100000"/>
              </a:lnSpc>
              <a:spcBef>
                <a:spcPts val="0"/>
              </a:spcBef>
              <a:spcAft>
                <a:spcPts val="0"/>
              </a:spcAft>
              <a:buClr>
                <a:srgbClr val="000000"/>
              </a:buClr>
              <a:buSzPts val="1800"/>
              <a:buChar char="●"/>
            </a:pPr>
            <a:r>
              <a:rPr lang="zh-TW">
                <a:solidFill>
                  <a:srgbClr val="000000"/>
                </a:solidFill>
              </a:rPr>
              <a:t>測試項目：</a:t>
            </a:r>
            <a:endParaRPr>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內部+外部</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完全沒有外部變數</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僅有物價指數</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僅有食品飲料及菸草製品零售業之營業額</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僅有農曆節慶</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內部變數 + 物價指數 &amp; 零售業營業額</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內部變數 + 物價指數 &amp; 農曆節慶</a:t>
            </a:r>
            <a:endParaRPr sz="1600">
              <a:solidFill>
                <a:srgbClr val="000000"/>
              </a:solidFill>
            </a:endParaRPr>
          </a:p>
          <a:p>
            <a:pPr marL="914400" lvl="0" indent="-330200" algn="l" rtl="0">
              <a:spcBef>
                <a:spcPts val="0"/>
              </a:spcBef>
              <a:spcAft>
                <a:spcPts val="0"/>
              </a:spcAft>
              <a:buClr>
                <a:srgbClr val="000000"/>
              </a:buClr>
              <a:buSzPts val="1600"/>
              <a:buAutoNum type="arabicPeriod"/>
            </a:pPr>
            <a:r>
              <a:rPr lang="zh-TW" sz="1600">
                <a:solidFill>
                  <a:srgbClr val="000000"/>
                </a:solidFill>
              </a:rPr>
              <a:t>內部變數 + 零售業營業額 &amp; 農曆節慶</a:t>
            </a:r>
            <a:endParaRPr sz="1600"/>
          </a:p>
        </p:txBody>
      </p:sp>
      <p:sp>
        <p:nvSpPr>
          <p:cNvPr id="380" name="Google Shape;380;p5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32</a:t>
            </a:fld>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7-2 外部變數實驗 - 小結</a:t>
            </a:r>
            <a:endParaRPr/>
          </a:p>
        </p:txBody>
      </p:sp>
      <p:sp>
        <p:nvSpPr>
          <p:cNvPr id="386" name="Google Shape;386;p54"/>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69900" lvl="0" algn="l" rtl="0">
              <a:spcBef>
                <a:spcPts val="0"/>
              </a:spcBef>
              <a:spcAft>
                <a:spcPts val="0"/>
              </a:spcAft>
              <a:buClr>
                <a:srgbClr val="000000"/>
              </a:buClr>
              <a:buSzPts val="1600"/>
              <a:buFont typeface="+mj-lt"/>
              <a:buAutoNum type="arabicPeriod"/>
            </a:pPr>
            <a:r>
              <a:rPr lang="zh-TW">
                <a:solidFill>
                  <a:srgbClr val="000000"/>
                </a:solidFill>
              </a:rPr>
              <a:t>Lasso迴歸：「內部+農曆節慶」的MAPE預測成效較佳，MSE則是「內部變數 + 外部變數」較佳。</a:t>
            </a:r>
            <a:endParaRPr>
              <a:solidFill>
                <a:srgbClr val="000000"/>
              </a:solidFill>
            </a:endParaRPr>
          </a:p>
          <a:p>
            <a:pPr marL="469900" lvl="0" algn="l" rtl="0">
              <a:spcBef>
                <a:spcPts val="0"/>
              </a:spcBef>
              <a:spcAft>
                <a:spcPts val="0"/>
              </a:spcAft>
              <a:buClr>
                <a:srgbClr val="000000"/>
              </a:buClr>
              <a:buSzPts val="1600"/>
              <a:buFont typeface="+mj-lt"/>
              <a:buAutoNum type="arabicPeriod"/>
            </a:pPr>
            <a:r>
              <a:rPr lang="zh-TW">
                <a:solidFill>
                  <a:srgbClr val="000000"/>
                </a:solidFill>
              </a:rPr>
              <a:t>Ridge迴歸：「內部+農曆節慶」的MAPE預測成效較佳MSE則是「內部變數 + 物價指數 &amp; 農曆節慶」較佳。</a:t>
            </a:r>
            <a:endParaRPr>
              <a:solidFill>
                <a:srgbClr val="000000"/>
              </a:solidFill>
            </a:endParaRPr>
          </a:p>
          <a:p>
            <a:pPr marL="469900" lvl="0" algn="l" rtl="0">
              <a:lnSpc>
                <a:spcPct val="100000"/>
              </a:lnSpc>
              <a:spcBef>
                <a:spcPts val="0"/>
              </a:spcBef>
              <a:spcAft>
                <a:spcPts val="0"/>
              </a:spcAft>
              <a:buClr>
                <a:srgbClr val="000000"/>
              </a:buClr>
              <a:buSzPts val="1600"/>
              <a:buFont typeface="+mj-lt"/>
              <a:buAutoNum type="arabicPeriod"/>
            </a:pPr>
            <a:r>
              <a:rPr lang="zh-TW">
                <a:solidFill>
                  <a:srgbClr val="000000"/>
                </a:solidFill>
              </a:rPr>
              <a:t>ANN：</a:t>
            </a:r>
            <a:r>
              <a:rPr lang="zh-TW" b="1">
                <a:solidFill>
                  <a:srgbClr val="000000"/>
                </a:solidFill>
              </a:rPr>
              <a:t>「內部+食品飲料及菸草製品零售業之營業額」</a:t>
            </a:r>
            <a:r>
              <a:rPr lang="zh-TW">
                <a:solidFill>
                  <a:srgbClr val="000000"/>
                </a:solidFill>
              </a:rPr>
              <a:t>的整體MAPE預測成效較佳，MSE則是「</a:t>
            </a:r>
            <a:r>
              <a:rPr lang="zh-TW" b="1">
                <a:solidFill>
                  <a:srgbClr val="000000"/>
                </a:solidFill>
              </a:rPr>
              <a:t>內部變數 + 物價指數 &amp; 農曆節慶</a:t>
            </a:r>
            <a:r>
              <a:rPr lang="zh-TW">
                <a:solidFill>
                  <a:srgbClr val="000000"/>
                </a:solidFill>
              </a:rPr>
              <a:t>」較佳。</a:t>
            </a:r>
            <a:endParaRPr>
              <a:solidFill>
                <a:srgbClr val="000000"/>
              </a:solidFill>
            </a:endParaRPr>
          </a:p>
          <a:p>
            <a:pPr marL="469900" lvl="0" algn="l" rtl="0">
              <a:lnSpc>
                <a:spcPct val="100000"/>
              </a:lnSpc>
              <a:spcBef>
                <a:spcPts val="0"/>
              </a:spcBef>
              <a:spcAft>
                <a:spcPts val="0"/>
              </a:spcAft>
              <a:buClr>
                <a:srgbClr val="000000"/>
              </a:buClr>
              <a:buSzPts val="1600"/>
              <a:buFont typeface="+mj-lt"/>
              <a:buAutoNum type="arabicPeriod"/>
            </a:pPr>
            <a:r>
              <a:rPr lang="zh-TW">
                <a:solidFill>
                  <a:srgbClr val="000000"/>
                </a:solidFill>
              </a:rPr>
              <a:t>LSTM：</a:t>
            </a:r>
            <a:r>
              <a:rPr lang="zh-TW" b="1">
                <a:solidFill>
                  <a:srgbClr val="000000"/>
                </a:solidFill>
              </a:rPr>
              <a:t>「內部變數 + 零售業營業額 &amp; 農曆節慶」</a:t>
            </a:r>
            <a:r>
              <a:rPr lang="zh-TW">
                <a:solidFill>
                  <a:srgbClr val="000000"/>
                </a:solidFill>
              </a:rPr>
              <a:t>的整體MAPE預測成效較佳，MSE則是「</a:t>
            </a:r>
            <a:r>
              <a:rPr lang="zh-TW" b="1">
                <a:solidFill>
                  <a:srgbClr val="000000"/>
                </a:solidFill>
              </a:rPr>
              <a:t>內部變數 + 物價指數 &amp; 農曆節慶</a:t>
            </a:r>
            <a:r>
              <a:rPr lang="zh-TW">
                <a:solidFill>
                  <a:srgbClr val="000000"/>
                </a:solidFill>
              </a:rPr>
              <a:t>」較佳。</a:t>
            </a:r>
            <a:endParaRPr>
              <a:solidFill>
                <a:srgbClr val="000000"/>
              </a:solidFill>
            </a:endParaRPr>
          </a:p>
          <a:p>
            <a:pPr marL="0" lvl="0" indent="0" algn="l" rtl="0">
              <a:lnSpc>
                <a:spcPct val="100000"/>
              </a:lnSpc>
              <a:spcBef>
                <a:spcPts val="1600"/>
              </a:spcBef>
              <a:spcAft>
                <a:spcPts val="0"/>
              </a:spcAft>
              <a:buNone/>
            </a:pPr>
            <a:endParaRPr>
              <a:solidFill>
                <a:srgbClr val="000000"/>
              </a:solidFill>
            </a:endParaRPr>
          </a:p>
        </p:txBody>
      </p:sp>
      <p:sp>
        <p:nvSpPr>
          <p:cNvPr id="387" name="Google Shape;387;p54"/>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33</a:t>
            </a:f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5"/>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7-2 外部變數實驗 - 小結(續)</a:t>
            </a:r>
            <a:endParaRPr/>
          </a:p>
        </p:txBody>
      </p:sp>
      <p:sp>
        <p:nvSpPr>
          <p:cNvPr id="393" name="Google Shape;393;p55"/>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AutoNum type="arabicPeriod" startAt="5"/>
            </a:pPr>
            <a:r>
              <a:rPr lang="zh-TW">
                <a:solidFill>
                  <a:srgbClr val="000000"/>
                </a:solidFill>
              </a:rPr>
              <a:t>農曆節慶對迴歸模型預測效果有幫助。</a:t>
            </a:r>
            <a:endParaRPr>
              <a:solidFill>
                <a:srgbClr val="000000"/>
              </a:solidFill>
            </a:endParaRPr>
          </a:p>
          <a:p>
            <a:pPr marL="457200" lvl="0" indent="-330200" algn="l" rtl="0">
              <a:lnSpc>
                <a:spcPct val="100000"/>
              </a:lnSpc>
              <a:spcBef>
                <a:spcPts val="0"/>
              </a:spcBef>
              <a:spcAft>
                <a:spcPts val="0"/>
              </a:spcAft>
              <a:buClr>
                <a:srgbClr val="000000"/>
              </a:buClr>
              <a:buSzPts val="1600"/>
              <a:buAutoNum type="arabicPeriod" startAt="5"/>
            </a:pPr>
            <a:r>
              <a:rPr lang="zh-TW">
                <a:solidFill>
                  <a:srgbClr val="000000"/>
                </a:solidFill>
              </a:rPr>
              <a:t>部分外部變數組合對ANN模型預測效果有幫助。</a:t>
            </a:r>
            <a:endParaRPr>
              <a:solidFill>
                <a:srgbClr val="000000"/>
              </a:solidFill>
            </a:endParaRPr>
          </a:p>
          <a:p>
            <a:pPr marL="457200" lvl="0" indent="-330200" algn="l" rtl="0">
              <a:lnSpc>
                <a:spcPct val="100000"/>
              </a:lnSpc>
              <a:spcBef>
                <a:spcPts val="0"/>
              </a:spcBef>
              <a:spcAft>
                <a:spcPts val="0"/>
              </a:spcAft>
              <a:buClr>
                <a:srgbClr val="000000"/>
              </a:buClr>
              <a:buSzPts val="1600"/>
              <a:buAutoNum type="arabicPeriod" startAt="5"/>
            </a:pPr>
            <a:r>
              <a:rPr lang="zh-TW">
                <a:solidFill>
                  <a:srgbClr val="000000"/>
                </a:solidFill>
              </a:rPr>
              <a:t>後面建模採用的變數為</a:t>
            </a:r>
            <a:endParaRPr>
              <a:solidFill>
                <a:srgbClr val="000000"/>
              </a:solidFill>
            </a:endParaRPr>
          </a:p>
          <a:p>
            <a:pPr marL="228600" lvl="0" indent="228600" algn="l" rtl="0">
              <a:spcBef>
                <a:spcPts val="1600"/>
              </a:spcBef>
              <a:spcAft>
                <a:spcPts val="0"/>
              </a:spcAft>
              <a:buNone/>
            </a:pPr>
            <a:r>
              <a:rPr lang="zh-TW">
                <a:solidFill>
                  <a:srgbClr val="000000"/>
                </a:solidFill>
              </a:rPr>
              <a:t>Lasso迴歸：</a:t>
            </a:r>
            <a:r>
              <a:rPr lang="zh-TW" b="1">
                <a:solidFill>
                  <a:srgbClr val="000000"/>
                </a:solidFill>
              </a:rPr>
              <a:t>「內部+農曆節慶」</a:t>
            </a:r>
            <a:endParaRPr b="1">
              <a:solidFill>
                <a:srgbClr val="000000"/>
              </a:solidFill>
            </a:endParaRPr>
          </a:p>
          <a:p>
            <a:pPr marL="228600" lvl="0" indent="228600" algn="l" rtl="0">
              <a:spcBef>
                <a:spcPts val="1600"/>
              </a:spcBef>
              <a:spcAft>
                <a:spcPts val="0"/>
              </a:spcAft>
              <a:buNone/>
            </a:pPr>
            <a:r>
              <a:rPr lang="zh-TW">
                <a:solidFill>
                  <a:srgbClr val="000000"/>
                </a:solidFill>
              </a:rPr>
              <a:t>Ridge迴歸：</a:t>
            </a:r>
            <a:r>
              <a:rPr lang="zh-TW" b="1">
                <a:solidFill>
                  <a:srgbClr val="000000"/>
                </a:solidFill>
              </a:rPr>
              <a:t>「內部+農曆節慶」</a:t>
            </a:r>
            <a:endParaRPr b="1">
              <a:solidFill>
                <a:srgbClr val="000000"/>
              </a:solidFill>
            </a:endParaRPr>
          </a:p>
          <a:p>
            <a:pPr marL="457200" lvl="0" indent="0" algn="l" rtl="0">
              <a:lnSpc>
                <a:spcPct val="100000"/>
              </a:lnSpc>
              <a:spcBef>
                <a:spcPts val="1600"/>
              </a:spcBef>
              <a:spcAft>
                <a:spcPts val="0"/>
              </a:spcAft>
              <a:buNone/>
            </a:pPr>
            <a:r>
              <a:rPr lang="zh-TW">
                <a:solidFill>
                  <a:srgbClr val="000000"/>
                </a:solidFill>
              </a:rPr>
              <a:t>ANN：</a:t>
            </a:r>
            <a:r>
              <a:rPr lang="zh-TW" b="1">
                <a:solidFill>
                  <a:srgbClr val="000000"/>
                </a:solidFill>
              </a:rPr>
              <a:t>「內部+食品飲料及菸草製品零售業之營業額」</a:t>
            </a:r>
            <a:endParaRPr b="1">
              <a:solidFill>
                <a:srgbClr val="000000"/>
              </a:solidFill>
            </a:endParaRPr>
          </a:p>
          <a:p>
            <a:pPr marL="457200" lvl="0" indent="0" algn="l" rtl="0">
              <a:lnSpc>
                <a:spcPct val="100000"/>
              </a:lnSpc>
              <a:spcBef>
                <a:spcPts val="1600"/>
              </a:spcBef>
              <a:spcAft>
                <a:spcPts val="0"/>
              </a:spcAft>
              <a:buNone/>
            </a:pPr>
            <a:r>
              <a:rPr lang="zh-TW">
                <a:solidFill>
                  <a:srgbClr val="000000"/>
                </a:solidFill>
              </a:rPr>
              <a:t>LSTM：</a:t>
            </a:r>
            <a:r>
              <a:rPr lang="zh-TW" b="1">
                <a:solidFill>
                  <a:srgbClr val="000000"/>
                </a:solidFill>
              </a:rPr>
              <a:t>「內部變數 + 零售業營業額 &amp; 農曆節慶</a:t>
            </a:r>
            <a:r>
              <a:rPr lang="zh-TW" b="1" smtClean="0">
                <a:solidFill>
                  <a:srgbClr val="000000"/>
                </a:solidFill>
              </a:rPr>
              <a:t>」。</a:t>
            </a:r>
            <a:endParaRPr>
              <a:solidFill>
                <a:srgbClr val="000000"/>
              </a:solidFill>
            </a:endParaRPr>
          </a:p>
          <a:p>
            <a:pPr marL="0" lvl="0" indent="457200" algn="l" rtl="0">
              <a:lnSpc>
                <a:spcPct val="100000"/>
              </a:lnSpc>
              <a:spcBef>
                <a:spcPts val="1600"/>
              </a:spcBef>
              <a:spcAft>
                <a:spcPts val="0"/>
              </a:spcAft>
              <a:buNone/>
            </a:pPr>
            <a:endParaRPr>
              <a:solidFill>
                <a:srgbClr val="000000"/>
              </a:solidFill>
            </a:endParaRPr>
          </a:p>
          <a:p>
            <a:pPr marL="0" lvl="0" indent="0" algn="l" rtl="0">
              <a:lnSpc>
                <a:spcPct val="100000"/>
              </a:lnSpc>
              <a:spcBef>
                <a:spcPts val="0"/>
              </a:spcBef>
              <a:spcAft>
                <a:spcPts val="0"/>
              </a:spcAft>
              <a:buNone/>
            </a:pPr>
            <a:r>
              <a:rPr lang="zh-TW" sz="1400">
                <a:solidFill>
                  <a:srgbClr val="000000"/>
                </a:solidFill>
              </a:rPr>
              <a:t>*備註：完整實驗記錄請見附錄三表格</a:t>
            </a:r>
            <a:endParaRPr>
              <a:solidFill>
                <a:srgbClr val="000000"/>
              </a:solidFill>
            </a:endParaRPr>
          </a:p>
          <a:p>
            <a:pPr marL="0" lvl="0" indent="0" algn="l" rtl="0">
              <a:spcBef>
                <a:spcPts val="0"/>
              </a:spcBef>
              <a:spcAft>
                <a:spcPts val="1600"/>
              </a:spcAft>
              <a:buNone/>
            </a:pPr>
            <a:endParaRPr/>
          </a:p>
        </p:txBody>
      </p:sp>
      <p:sp>
        <p:nvSpPr>
          <p:cNvPr id="394" name="Google Shape;394;p5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6"/>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8. 建模相關事項</a:t>
            </a:r>
            <a:endParaRPr/>
          </a:p>
          <a:p>
            <a:pPr marL="0" lvl="0" indent="0" algn="l" rtl="0">
              <a:spcBef>
                <a:spcPts val="0"/>
              </a:spcBef>
              <a:spcAft>
                <a:spcPts val="0"/>
              </a:spcAft>
              <a:buNone/>
            </a:pPr>
            <a:endParaRPr/>
          </a:p>
        </p:txBody>
      </p:sp>
      <p:sp>
        <p:nvSpPr>
          <p:cNvPr id="400" name="Google Shape;400;p56"/>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zh-TW"/>
              <a:t>8-1 資料劃分</a:t>
            </a:r>
            <a:endParaRPr/>
          </a:p>
          <a:p>
            <a:pPr marL="457200" lvl="0" indent="-342900" algn="l" rtl="0">
              <a:lnSpc>
                <a:spcPct val="100000"/>
              </a:lnSpc>
              <a:spcBef>
                <a:spcPts val="1600"/>
              </a:spcBef>
              <a:spcAft>
                <a:spcPts val="1600"/>
              </a:spcAft>
              <a:buSzPts val="1800"/>
              <a:buChar char="●"/>
            </a:pPr>
            <a:r>
              <a:rPr lang="zh-TW"/>
              <a:t>8-2 衡量模型表現的指標</a:t>
            </a:r>
            <a:endParaRPr>
              <a:solidFill>
                <a:srgbClr val="000000"/>
              </a:solidFill>
            </a:endParaRPr>
          </a:p>
        </p:txBody>
      </p:sp>
      <p:sp>
        <p:nvSpPr>
          <p:cNvPr id="401" name="Google Shape;401;p56"/>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35</a:t>
            </a:f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8-1 建模相關事項 - 資料劃分</a:t>
            </a:r>
            <a:endParaRPr/>
          </a:p>
          <a:p>
            <a:pPr marL="0" lvl="0" indent="0" algn="l" rtl="0">
              <a:spcBef>
                <a:spcPts val="0"/>
              </a:spcBef>
              <a:spcAft>
                <a:spcPts val="0"/>
              </a:spcAft>
              <a:buNone/>
            </a:pPr>
            <a:endParaRPr/>
          </a:p>
        </p:txBody>
      </p:sp>
      <p:sp>
        <p:nvSpPr>
          <p:cNvPr id="407" name="Google Shape;407;p57"/>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t>訓練</a:t>
            </a:r>
            <a:r>
              <a:rPr lang="zh-TW" smtClean="0"/>
              <a:t>集</a:t>
            </a:r>
            <a:r>
              <a:rPr lang="zh-TW" altLang="en-US" smtClean="0"/>
              <a:t>：各產品 </a:t>
            </a:r>
            <a:r>
              <a:rPr lang="en-US" altLang="zh-TW" smtClean="0"/>
              <a:t>2014/01 ~ 2017/11 </a:t>
            </a:r>
            <a:r>
              <a:rPr lang="zh-TW" altLang="en-US" smtClean="0"/>
              <a:t>的資料</a:t>
            </a:r>
            <a:endParaRPr lang="en-US" altLang="zh-TW" smtClean="0"/>
          </a:p>
          <a:p>
            <a:pPr marL="457200" lvl="0" indent="-342900" algn="l" rtl="0">
              <a:lnSpc>
                <a:spcPct val="150000"/>
              </a:lnSpc>
              <a:spcBef>
                <a:spcPts val="0"/>
              </a:spcBef>
              <a:spcAft>
                <a:spcPts val="0"/>
              </a:spcAft>
              <a:buSzPts val="1800"/>
              <a:buChar char="●"/>
            </a:pPr>
            <a:r>
              <a:rPr lang="zh-TW" smtClean="0"/>
              <a:t>驗證</a:t>
            </a:r>
            <a:r>
              <a:rPr lang="zh-TW"/>
              <a:t>集</a:t>
            </a:r>
            <a:r>
              <a:rPr lang="zh-TW" smtClean="0"/>
              <a:t>：</a:t>
            </a:r>
            <a:r>
              <a:rPr lang="zh-TW" altLang="en-US" smtClean="0"/>
              <a:t>用訓練集</a:t>
            </a:r>
            <a:r>
              <a:rPr lang="zh-TW" altLang="en-US"/>
              <a:t>做</a:t>
            </a:r>
            <a:r>
              <a:rPr lang="zh-TW" smtClean="0"/>
              <a:t>交叉驗證</a:t>
            </a:r>
            <a:r>
              <a:rPr lang="en-US" altLang="zh-TW" smtClean="0"/>
              <a:t>(</a:t>
            </a:r>
            <a:r>
              <a:rPr lang="zh-TW" altLang="en-US" smtClean="0"/>
              <a:t>神經網路模型</a:t>
            </a:r>
            <a:r>
              <a:rPr lang="en-US" altLang="zh-TW" smtClean="0"/>
              <a:t>)</a:t>
            </a:r>
            <a:endParaRPr/>
          </a:p>
          <a:p>
            <a:pPr marL="457200" lvl="0" indent="-342900" algn="l" rtl="0">
              <a:lnSpc>
                <a:spcPct val="150000"/>
              </a:lnSpc>
              <a:spcBef>
                <a:spcPts val="0"/>
              </a:spcBef>
              <a:spcAft>
                <a:spcPts val="0"/>
              </a:spcAft>
              <a:buSzPts val="1800"/>
              <a:buChar char="●"/>
            </a:pPr>
            <a:r>
              <a:rPr lang="zh-TW"/>
              <a:t>測試集：各產品的最後一</a:t>
            </a:r>
            <a:r>
              <a:rPr lang="zh-TW" smtClean="0"/>
              <a:t>期(2017</a:t>
            </a:r>
            <a:r>
              <a:rPr lang="zh-TW"/>
              <a:t>/12</a:t>
            </a:r>
            <a:r>
              <a:rPr lang="zh-TW" smtClean="0"/>
              <a:t>)的</a:t>
            </a:r>
            <a:r>
              <a:rPr lang="zh-TW"/>
              <a:t>資料</a:t>
            </a:r>
            <a:endParaRPr/>
          </a:p>
        </p:txBody>
      </p:sp>
      <p:sp>
        <p:nvSpPr>
          <p:cNvPr id="408" name="Google Shape;408;p57"/>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8"/>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8-2 建模相關事項 - 衡量模型表現的指標</a:t>
            </a:r>
            <a:endParaRPr/>
          </a:p>
          <a:p>
            <a:pPr marL="0" lvl="0" indent="0" algn="l" rtl="0">
              <a:spcBef>
                <a:spcPts val="0"/>
              </a:spcBef>
              <a:spcAft>
                <a:spcPts val="0"/>
              </a:spcAft>
              <a:buNone/>
            </a:pPr>
            <a:endParaRPr/>
          </a:p>
        </p:txBody>
      </p:sp>
      <p:sp>
        <p:nvSpPr>
          <p:cNvPr id="414" name="Google Shape;414;p58"/>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a:t>衡量模型表現的指標：MSE、MAPE</a:t>
            </a:r>
            <a:endParaRPr/>
          </a:p>
          <a:p>
            <a:pPr marL="457200" lvl="0" indent="-342900" algn="l" rtl="0">
              <a:lnSpc>
                <a:spcPct val="150000"/>
              </a:lnSpc>
              <a:spcBef>
                <a:spcPts val="0"/>
              </a:spcBef>
              <a:spcAft>
                <a:spcPts val="0"/>
              </a:spcAft>
              <a:buSzPts val="1800"/>
              <a:buChar char="●"/>
            </a:pPr>
            <a:r>
              <a:rPr lang="zh-TW"/>
              <a:t>除了測試集整體資料的MAPE之外</a:t>
            </a:r>
            <a:r>
              <a:rPr lang="zh-TW" smtClean="0"/>
              <a:t>，還會</a:t>
            </a:r>
            <a:r>
              <a:rPr lang="zh-TW" altLang="en-US" smtClean="0"/>
              <a:t>另外</a:t>
            </a:r>
            <a:r>
              <a:rPr lang="zh-TW" smtClean="0"/>
              <a:t>求出</a:t>
            </a:r>
            <a:r>
              <a:rPr lang="zh-TW"/>
              <a:t>將誤差排序後最低的75%、50%、20%、10%資料的MAPE。</a:t>
            </a:r>
            <a:endParaRPr/>
          </a:p>
          <a:p>
            <a:pPr marL="457200" lvl="0" indent="-342900" algn="l" rtl="0">
              <a:lnSpc>
                <a:spcPct val="150000"/>
              </a:lnSpc>
              <a:spcBef>
                <a:spcPts val="0"/>
              </a:spcBef>
              <a:spcAft>
                <a:spcPts val="0"/>
              </a:spcAft>
              <a:buSzPts val="1800"/>
              <a:buChar char="●"/>
            </a:pPr>
            <a:r>
              <a:rPr lang="zh-TW"/>
              <a:t>由於測試集中的實銷貨量會有0和接近0的值，這樣會使MAPE算不出來或是暴增，</a:t>
            </a:r>
            <a:r>
              <a:rPr lang="zh-TW" smtClean="0"/>
              <a:t>因此</a:t>
            </a:r>
            <a:r>
              <a:rPr lang="zh-TW" altLang="en-US"/>
              <a:t>在</a:t>
            </a:r>
            <a:r>
              <a:rPr lang="zh-TW" smtClean="0"/>
              <a:t>算</a:t>
            </a:r>
            <a:r>
              <a:rPr lang="zh-TW"/>
              <a:t>MAPE時會將資料做以下的調整：</a:t>
            </a:r>
            <a:endParaRPr/>
          </a:p>
          <a:p>
            <a:pPr marL="914400" lvl="1" indent="-330200" algn="l" rtl="0">
              <a:lnSpc>
                <a:spcPct val="150000"/>
              </a:lnSpc>
              <a:spcBef>
                <a:spcPts val="0"/>
              </a:spcBef>
              <a:spcAft>
                <a:spcPts val="0"/>
              </a:spcAft>
              <a:buSzPts val="1600"/>
              <a:buChar char="○"/>
            </a:pPr>
            <a:r>
              <a:rPr lang="zh-TW"/>
              <a:t>測試集中的實銷貨量範圍界在0到1之間設成1；-1到0之間的設成-1。</a:t>
            </a:r>
            <a:endParaRPr/>
          </a:p>
          <a:p>
            <a:pPr marL="914400" lvl="1" indent="-330200" algn="l" rtl="0">
              <a:lnSpc>
                <a:spcPct val="150000"/>
              </a:lnSpc>
              <a:spcBef>
                <a:spcPts val="0"/>
              </a:spcBef>
              <a:spcAft>
                <a:spcPts val="0"/>
              </a:spcAft>
              <a:buSzPts val="1600"/>
              <a:buChar char="○"/>
            </a:pPr>
            <a:r>
              <a:rPr lang="zh-TW"/>
              <a:t>實銷貨量預測值範圍界在0到1之間設成1；-1到0之間的設成-1。</a:t>
            </a:r>
            <a:endParaRPr/>
          </a:p>
          <a:p>
            <a:pPr marL="0" lvl="0" indent="0" algn="l" rtl="0">
              <a:spcBef>
                <a:spcPts val="1600"/>
              </a:spcBef>
              <a:spcAft>
                <a:spcPts val="1600"/>
              </a:spcAft>
              <a:buNone/>
            </a:pPr>
            <a:endParaRPr/>
          </a:p>
        </p:txBody>
      </p:sp>
      <p:sp>
        <p:nvSpPr>
          <p:cNvPr id="415" name="Google Shape;415;p58"/>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9"/>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四、基準模型</a:t>
            </a:r>
            <a:endParaRPr sz="4800" b="1">
              <a:latin typeface="Microsoft JhengHei"/>
              <a:ea typeface="Microsoft JhengHei"/>
              <a:cs typeface="Microsoft JhengHei"/>
              <a:sym typeface="Microsoft JhengHei"/>
            </a:endParaRPr>
          </a:p>
        </p:txBody>
      </p:sp>
      <p:sp>
        <p:nvSpPr>
          <p:cNvPr id="421" name="Google Shape;421;p5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0"/>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lvl="0"/>
            <a:r>
              <a:rPr lang="zh-TW" altLang="en-US" smtClean="0"/>
              <a:t>選用的基準模型</a:t>
            </a:r>
            <a:r>
              <a:rPr lang="zh-TW" altLang="zh-TW"/>
              <a:t>(Baseline)</a:t>
            </a:r>
            <a:endParaRPr/>
          </a:p>
        </p:txBody>
      </p:sp>
      <p:sp>
        <p:nvSpPr>
          <p:cNvPr id="427" name="Google Shape;427;p60"/>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12750" indent="-285750">
              <a:lnSpc>
                <a:spcPct val="150000"/>
              </a:lnSpc>
              <a:buSzPts val="1600"/>
            </a:pPr>
            <a:r>
              <a:rPr lang="zh-TW" smtClean="0"/>
              <a:t>MA3</a:t>
            </a:r>
            <a:r>
              <a:rPr lang="zh-TW" altLang="en-US" smtClean="0"/>
              <a:t> </a:t>
            </a:r>
            <a:r>
              <a:rPr lang="zh-TW" smtClean="0"/>
              <a:t>(Moving Average 3 Period , 前三期的移動平均)</a:t>
            </a:r>
            <a:endParaRPr smtClean="0"/>
          </a:p>
          <a:p>
            <a:pPr marL="412750" indent="-285750">
              <a:lnSpc>
                <a:spcPct val="150000"/>
              </a:lnSpc>
              <a:buSzPts val="1600"/>
            </a:pPr>
            <a:r>
              <a:rPr lang="zh-TW" smtClean="0"/>
              <a:t>迴</a:t>
            </a:r>
            <a:r>
              <a:rPr lang="zh-TW" smtClean="0">
                <a:solidFill>
                  <a:schemeClr val="bg2"/>
                </a:solidFill>
              </a:rPr>
              <a:t>歸模型</a:t>
            </a:r>
            <a:r>
              <a:rPr lang="zh-TW" altLang="en-US" smtClean="0">
                <a:solidFill>
                  <a:schemeClr val="bg2"/>
                </a:solidFill>
              </a:rPr>
              <a:t> </a:t>
            </a:r>
            <a:r>
              <a:rPr lang="zh-TW" smtClean="0">
                <a:solidFill>
                  <a:schemeClr val="bg2"/>
                </a:solidFill>
              </a:rPr>
              <a:t>(Linear</a:t>
            </a:r>
            <a:r>
              <a:rPr lang="en-US" altLang="zh-TW" smtClean="0">
                <a:solidFill>
                  <a:schemeClr val="bg2"/>
                </a:solidFill>
              </a:rPr>
              <a:t>, </a:t>
            </a:r>
            <a:r>
              <a:rPr lang="zh-TW" smtClean="0">
                <a:solidFill>
                  <a:schemeClr val="bg2"/>
                </a:solidFill>
              </a:rPr>
              <a:t>Lasso </a:t>
            </a:r>
            <a:r>
              <a:rPr lang="en-US" altLang="zh-TW" smtClean="0">
                <a:solidFill>
                  <a:schemeClr val="bg2"/>
                </a:solidFill>
              </a:rPr>
              <a:t>and Ridge </a:t>
            </a:r>
            <a:r>
              <a:rPr lang="zh-TW" smtClean="0">
                <a:solidFill>
                  <a:schemeClr val="bg2"/>
                </a:solidFill>
              </a:rPr>
              <a:t>Regression)</a:t>
            </a:r>
            <a:endParaRPr>
              <a:solidFill>
                <a:schemeClr val="bg2"/>
              </a:solidFill>
            </a:endParaRPr>
          </a:p>
        </p:txBody>
      </p:sp>
      <p:sp>
        <p:nvSpPr>
          <p:cNvPr id="428" name="Google Shape;428;p60"/>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前言</a:t>
            </a:r>
            <a:endParaRPr/>
          </a:p>
        </p:txBody>
      </p:sp>
      <p:sp>
        <p:nvSpPr>
          <p:cNvPr id="196" name="Google Shape;196;p28"/>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457200" algn="l" rtl="0">
              <a:spcBef>
                <a:spcPts val="1200"/>
              </a:spcBef>
              <a:spcAft>
                <a:spcPts val="1200"/>
              </a:spcAft>
              <a:buNone/>
            </a:pPr>
            <a:r>
              <a:rPr lang="zh-TW">
                <a:solidFill>
                  <a:srgbClr val="000000"/>
                </a:solidFill>
                <a:latin typeface="微軟正黑體" panose="020B0604030504040204" pitchFamily="34" charset="-120"/>
                <a:ea typeface="微軟正黑體" panose="020B0604030504040204" pitchFamily="34" charset="-120"/>
                <a:cs typeface="PMingLiu"/>
                <a:sym typeface="PMingLiu"/>
              </a:rPr>
              <a:t>公司自創立以來已有數十年歷史，</a:t>
            </a:r>
            <a:r>
              <a:rPr lang="zh-TW">
                <a:solidFill>
                  <a:srgbClr val="000000"/>
                </a:solidFill>
                <a:latin typeface="微軟正黑體" panose="020B0604030504040204" pitchFamily="34" charset="-120"/>
                <a:ea typeface="微軟正黑體" panose="020B0604030504040204" pitchFamily="34" charset="-120"/>
                <a:cs typeface="Times New Roman"/>
                <a:sym typeface="Times New Roman"/>
              </a:rPr>
              <a:t>由於</a:t>
            </a:r>
            <a:r>
              <a:rPr lang="zh-TW">
                <a:solidFill>
                  <a:srgbClr val="000000"/>
                </a:solidFill>
                <a:latin typeface="微軟正黑體" panose="020B0604030504040204" pitchFamily="34" charset="-120"/>
                <a:ea typeface="微軟正黑體" panose="020B0604030504040204" pitchFamily="34" charset="-120"/>
                <a:cs typeface="PMingLiu"/>
                <a:sym typeface="PMingLiu"/>
              </a:rPr>
              <a:t>販售的食品</a:t>
            </a:r>
            <a:r>
              <a:rPr lang="zh-TW" b="1">
                <a:solidFill>
                  <a:srgbClr val="000000"/>
                </a:solidFill>
                <a:latin typeface="微軟正黑體" panose="020B0604030504040204" pitchFamily="34" charset="-120"/>
                <a:ea typeface="微軟正黑體" panose="020B0604030504040204" pitchFamily="34" charset="-120"/>
                <a:cs typeface="PMingLiu"/>
                <a:sym typeface="PMingLiu"/>
              </a:rPr>
              <a:t>品項繁多</a:t>
            </a:r>
            <a:r>
              <a:rPr lang="zh-TW">
                <a:solidFill>
                  <a:srgbClr val="000000"/>
                </a:solidFill>
                <a:latin typeface="微軟正黑體" panose="020B0604030504040204" pitchFamily="34" charset="-120"/>
                <a:ea typeface="微軟正黑體" panose="020B0604030504040204" pitchFamily="34" charset="-120"/>
                <a:cs typeface="PMingLiu"/>
                <a:sym typeface="PMingLiu"/>
              </a:rPr>
              <a:t>，</a:t>
            </a:r>
            <a:r>
              <a:rPr lang="zh-TW" u="sng">
                <a:solidFill>
                  <a:srgbClr val="000000"/>
                </a:solidFill>
                <a:latin typeface="微軟正黑體" panose="020B0604030504040204" pitchFamily="34" charset="-120"/>
                <a:ea typeface="微軟正黑體" panose="020B0604030504040204" pitchFamily="34" charset="-120"/>
                <a:cs typeface="PMingLiu"/>
                <a:sym typeface="PMingLiu"/>
              </a:rPr>
              <a:t>僅仰賴主管階層經驗掌握銷貨相關決策並不足夠</a:t>
            </a:r>
            <a:r>
              <a:rPr lang="zh-TW">
                <a:solidFill>
                  <a:srgbClr val="000000"/>
                </a:solidFill>
                <a:latin typeface="微軟正黑體" panose="020B0604030504040204" pitchFamily="34" charset="-120"/>
                <a:ea typeface="微軟正黑體" panose="020B0604030504040204" pitchFamily="34" charset="-120"/>
                <a:cs typeface="PMingLiu"/>
                <a:sym typeface="PMingLiu"/>
              </a:rPr>
              <a:t>。商品品項會隨著時間而有</a:t>
            </a:r>
            <a:r>
              <a:rPr lang="zh-TW" b="1">
                <a:solidFill>
                  <a:srgbClr val="000000"/>
                </a:solidFill>
                <a:latin typeface="微軟正黑體" panose="020B0604030504040204" pitchFamily="34" charset="-120"/>
                <a:ea typeface="微軟正黑體" panose="020B0604030504040204" pitchFamily="34" charset="-120"/>
                <a:cs typeface="PMingLiu"/>
                <a:sym typeface="PMingLiu"/>
              </a:rPr>
              <a:t>頻繁更動</a:t>
            </a:r>
            <a:r>
              <a:rPr lang="zh-TW">
                <a:solidFill>
                  <a:srgbClr val="000000"/>
                </a:solidFill>
                <a:latin typeface="微軟正黑體" panose="020B0604030504040204" pitchFamily="34" charset="-120"/>
                <a:ea typeface="微軟正黑體" panose="020B0604030504040204" pitchFamily="34" charset="-120"/>
                <a:cs typeface="PMingLiu"/>
                <a:sym typeface="PMingLiu"/>
              </a:rPr>
              <a:t>，僅靠人力</a:t>
            </a:r>
            <a:r>
              <a:rPr lang="zh-TW" u="sng">
                <a:solidFill>
                  <a:srgbClr val="000000"/>
                </a:solidFill>
                <a:latin typeface="微軟正黑體" panose="020B0604030504040204" pitchFamily="34" charset="-120"/>
                <a:ea typeface="微軟正黑體" panose="020B0604030504040204" pitchFamily="34" charset="-120"/>
                <a:cs typeface="PMingLiu"/>
                <a:sym typeface="PMingLiu"/>
              </a:rPr>
              <a:t>無法快速判斷</a:t>
            </a:r>
            <a:r>
              <a:rPr lang="zh-TW">
                <a:solidFill>
                  <a:srgbClr val="000000"/>
                </a:solidFill>
                <a:latin typeface="微軟正黑體" panose="020B0604030504040204" pitchFamily="34" charset="-120"/>
                <a:ea typeface="微軟正黑體" panose="020B0604030504040204" pitchFamily="34" charset="-120"/>
                <a:cs typeface="PMingLiu"/>
                <a:sym typeface="PMingLiu"/>
              </a:rPr>
              <a:t>下個月所有產品的實銷貨量，也就無法推估製造、倉儲、運輸等等成本，因此透過數學模型輔助銷貨相關決策有其必要性。而要預測實銷貨量，也要找出</a:t>
            </a:r>
            <a:r>
              <a:rPr lang="zh-TW" b="1">
                <a:solidFill>
                  <a:srgbClr val="000000"/>
                </a:solidFill>
                <a:latin typeface="微軟正黑體" panose="020B0604030504040204" pitchFamily="34" charset="-120"/>
                <a:ea typeface="微軟正黑體" panose="020B0604030504040204" pitchFamily="34" charset="-120"/>
                <a:cs typeface="PMingLiu"/>
                <a:sym typeface="PMingLiu"/>
              </a:rPr>
              <a:t>影響實銷貨量多寡的因素</a:t>
            </a:r>
            <a:r>
              <a:rPr lang="zh-TW">
                <a:solidFill>
                  <a:srgbClr val="000000"/>
                </a:solidFill>
                <a:latin typeface="微軟正黑體" panose="020B0604030504040204" pitchFamily="34" charset="-120"/>
                <a:ea typeface="微軟正黑體" panose="020B0604030504040204" pitchFamily="34" charset="-120"/>
                <a:cs typeface="PMingLiu"/>
                <a:sym typeface="PMingLiu"/>
              </a:rPr>
              <a:t>，</a:t>
            </a:r>
            <a:r>
              <a:rPr lang="zh-TW">
                <a:solidFill>
                  <a:srgbClr val="000000"/>
                </a:solidFill>
                <a:latin typeface="微軟正黑體" panose="020B0604030504040204" pitchFamily="34" charset="-120"/>
                <a:ea typeface="微軟正黑體" panose="020B0604030504040204" pitchFamily="34" charset="-120"/>
                <a:cs typeface="Times New Roman"/>
                <a:sym typeface="Times New Roman"/>
              </a:rPr>
              <a:t>掌握這些因素後，除了</a:t>
            </a:r>
            <a:r>
              <a:rPr lang="zh-TW" u="sng">
                <a:solidFill>
                  <a:srgbClr val="000000"/>
                </a:solidFill>
                <a:latin typeface="微軟正黑體" panose="020B0604030504040204" pitchFamily="34" charset="-120"/>
                <a:ea typeface="微軟正黑體" panose="020B0604030504040204" pitchFamily="34" charset="-120"/>
                <a:cs typeface="Times New Roman"/>
                <a:sym typeface="Times New Roman"/>
              </a:rPr>
              <a:t>有助幫助預測以外，也有助於決策人員對資料的解讀以及決策的選擇</a:t>
            </a:r>
            <a:r>
              <a:rPr lang="zh-TW">
                <a:solidFill>
                  <a:srgbClr val="000000"/>
                </a:solidFill>
                <a:latin typeface="微軟正黑體" panose="020B0604030504040204" pitchFamily="34" charset="-120"/>
                <a:ea typeface="微軟正黑體" panose="020B0604030504040204" pitchFamily="34" charset="-120"/>
                <a:cs typeface="Times New Roman"/>
                <a:sym typeface="Times New Roman"/>
              </a:rPr>
              <a:t>。</a:t>
            </a:r>
            <a:endParaRPr>
              <a:latin typeface="微軟正黑體" panose="020B0604030504040204" pitchFamily="34" charset="-120"/>
              <a:ea typeface="微軟正黑體" panose="020B0604030504040204" pitchFamily="34" charset="-120"/>
            </a:endParaRPr>
          </a:p>
        </p:txBody>
      </p:sp>
      <p:sp>
        <p:nvSpPr>
          <p:cNvPr id="197" name="Google Shape;197;p28"/>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a:spLocks noGrp="1"/>
          </p:cNvSpPr>
          <p:nvPr>
            <p:ph type="title"/>
          </p:nvPr>
        </p:nvSpPr>
        <p:spPr>
          <a:xfrm>
            <a:off x="819150" y="232331"/>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(一) MA3</a:t>
            </a:r>
            <a:endParaRPr/>
          </a:p>
        </p:txBody>
      </p:sp>
      <p:sp>
        <p:nvSpPr>
          <p:cNvPr id="434" name="Google Shape;434;p61"/>
          <p:cNvSpPr txBox="1">
            <a:spLocks noGrp="1"/>
          </p:cNvSpPr>
          <p:nvPr>
            <p:ph type="body" idx="1"/>
          </p:nvPr>
        </p:nvSpPr>
        <p:spPr>
          <a:xfrm>
            <a:off x="819150" y="984431"/>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solidFill>
                  <a:schemeClr val="bg2"/>
                </a:solidFill>
              </a:rPr>
              <a:t>測試集：2017/12 (每個產品最後一個月的資料)</a:t>
            </a:r>
            <a:endParaRPr>
              <a:solidFill>
                <a:schemeClr val="bg2"/>
              </a:solidFill>
            </a:endParaRPr>
          </a:p>
          <a:p>
            <a:pPr marL="457200" lvl="0" indent="-342900" algn="l" rtl="0">
              <a:spcBef>
                <a:spcPts val="0"/>
              </a:spcBef>
              <a:spcAft>
                <a:spcPts val="0"/>
              </a:spcAft>
              <a:buClr>
                <a:srgbClr val="000000"/>
              </a:buClr>
              <a:buSzPts val="1800"/>
              <a:buChar char="●"/>
            </a:pPr>
            <a:r>
              <a:rPr lang="zh-TW">
                <a:solidFill>
                  <a:schemeClr val="bg2"/>
                </a:solidFill>
              </a:rPr>
              <a:t>用</a:t>
            </a:r>
            <a:r>
              <a:rPr lang="zh-TW" b="1">
                <a:solidFill>
                  <a:schemeClr val="bg2"/>
                </a:solidFill>
              </a:rPr>
              <a:t>前3期實銷貨量的平均</a:t>
            </a:r>
            <a:r>
              <a:rPr lang="zh-TW">
                <a:solidFill>
                  <a:schemeClr val="bg2"/>
                </a:solidFill>
              </a:rPr>
              <a:t>去預測</a:t>
            </a:r>
            <a:r>
              <a:rPr lang="zh-TW" b="1">
                <a:solidFill>
                  <a:schemeClr val="bg2"/>
                </a:solidFill>
              </a:rPr>
              <a:t>下一期的實銷貨量</a:t>
            </a:r>
            <a:r>
              <a:rPr lang="zh-TW" smtClean="0">
                <a:solidFill>
                  <a:schemeClr val="bg2"/>
                </a:solidFill>
              </a:rPr>
              <a:t>(</a:t>
            </a:r>
            <a:r>
              <a:rPr lang="zh-TW" altLang="en-US" smtClean="0">
                <a:solidFill>
                  <a:schemeClr val="bg2"/>
                </a:solidFill>
              </a:rPr>
              <a:t>這裡即用各產品</a:t>
            </a:r>
            <a:r>
              <a:rPr lang="en-US" altLang="zh-TW" smtClean="0">
                <a:solidFill>
                  <a:schemeClr val="bg2"/>
                </a:solidFill>
              </a:rPr>
              <a:t>2017/08~2017/10</a:t>
            </a:r>
            <a:r>
              <a:rPr lang="zh-TW" altLang="en-US" smtClean="0">
                <a:solidFill>
                  <a:schemeClr val="bg2"/>
                </a:solidFill>
              </a:rPr>
              <a:t>實銷貨量的平均去預測</a:t>
            </a:r>
            <a:r>
              <a:rPr lang="en-US" altLang="zh-TW" smtClean="0">
                <a:solidFill>
                  <a:schemeClr val="bg2"/>
                </a:solidFill>
              </a:rPr>
              <a:t>2017/12</a:t>
            </a:r>
            <a:r>
              <a:rPr lang="zh-TW" altLang="en-US" smtClean="0">
                <a:solidFill>
                  <a:schemeClr val="bg2"/>
                </a:solidFill>
              </a:rPr>
              <a:t>的實銷貨量</a:t>
            </a:r>
            <a:r>
              <a:rPr lang="zh-TW" smtClean="0">
                <a:solidFill>
                  <a:schemeClr val="bg2"/>
                </a:solidFill>
              </a:rPr>
              <a:t>)</a:t>
            </a:r>
            <a:endParaRPr lang="en-US" altLang="zh-TW" smtClean="0">
              <a:solidFill>
                <a:schemeClr val="bg2"/>
              </a:solidFill>
            </a:endParaRPr>
          </a:p>
          <a:p>
            <a:pPr marL="457200" lvl="0" indent="-342900" algn="l" rtl="0">
              <a:spcBef>
                <a:spcPts val="0"/>
              </a:spcBef>
              <a:spcAft>
                <a:spcPts val="0"/>
              </a:spcAft>
              <a:buClr>
                <a:srgbClr val="000000"/>
              </a:buClr>
              <a:buSzPts val="1800"/>
              <a:buChar char="●"/>
            </a:pPr>
            <a:r>
              <a:rPr lang="zh-TW" altLang="en-US" smtClean="0">
                <a:solidFill>
                  <a:schemeClr val="bg2"/>
                </a:solidFill>
              </a:rPr>
              <a:t>以下為</a:t>
            </a:r>
            <a:r>
              <a:rPr lang="en-US" altLang="zh-TW" smtClean="0">
                <a:solidFill>
                  <a:schemeClr val="bg2"/>
                </a:solidFill>
              </a:rPr>
              <a:t>MA3</a:t>
            </a:r>
            <a:r>
              <a:rPr lang="zh-TW" altLang="en-US" smtClean="0">
                <a:solidFill>
                  <a:schemeClr val="bg2"/>
                </a:solidFill>
              </a:rPr>
              <a:t>預測測試集的結果：</a:t>
            </a:r>
            <a:endParaRPr>
              <a:solidFill>
                <a:schemeClr val="bg2"/>
              </a:solidFill>
            </a:endParaRPr>
          </a:p>
        </p:txBody>
      </p:sp>
      <p:sp>
        <p:nvSpPr>
          <p:cNvPr id="435" name="Google Shape;435;p61"/>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40</a:t>
            </a:fld>
            <a:endParaRPr/>
          </a:p>
        </p:txBody>
      </p:sp>
      <p:pic>
        <p:nvPicPr>
          <p:cNvPr id="2" name="圖片 1"/>
          <p:cNvPicPr>
            <a:picLocks noChangeAspect="1"/>
          </p:cNvPicPr>
          <p:nvPr/>
        </p:nvPicPr>
        <p:blipFill>
          <a:blip r:embed="rId3"/>
          <a:stretch>
            <a:fillRect/>
          </a:stretch>
        </p:blipFill>
        <p:spPr>
          <a:xfrm>
            <a:off x="864915" y="2651831"/>
            <a:ext cx="7414170" cy="222940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2"/>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(二) 迴歸模型</a:t>
            </a:r>
            <a:endParaRPr/>
          </a:p>
        </p:txBody>
      </p:sp>
      <p:sp>
        <p:nvSpPr>
          <p:cNvPr id="442" name="Google Shape;442;p62"/>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solidFill>
                  <a:schemeClr val="bg2"/>
                </a:solidFill>
              </a:rPr>
              <a:t>測試集：2017/12 (每個產品最後一個月的資料)</a:t>
            </a:r>
            <a:endParaRPr>
              <a:solidFill>
                <a:schemeClr val="bg2"/>
              </a:solidFill>
            </a:endParaRPr>
          </a:p>
          <a:p>
            <a:pPr lvl="0">
              <a:buClr>
                <a:srgbClr val="000000"/>
              </a:buClr>
            </a:pPr>
            <a:r>
              <a:rPr lang="zh-TW" altLang="en-US" smtClean="0">
                <a:solidFill>
                  <a:schemeClr val="bg2"/>
                </a:solidFill>
              </a:rPr>
              <a:t>變數：</a:t>
            </a:r>
            <a:r>
              <a:rPr lang="en-US" altLang="zh-TW" smtClean="0">
                <a:solidFill>
                  <a:schemeClr val="bg2"/>
                </a:solidFill>
              </a:rPr>
              <a:t>Lasso</a:t>
            </a:r>
            <a:r>
              <a:rPr lang="zh-TW" altLang="en-US">
                <a:solidFill>
                  <a:schemeClr val="bg2"/>
                </a:solidFill>
              </a:rPr>
              <a:t>和</a:t>
            </a:r>
            <a:r>
              <a:rPr lang="en-US" altLang="zh-TW" smtClean="0">
                <a:solidFill>
                  <a:schemeClr val="bg2"/>
                </a:solidFill>
              </a:rPr>
              <a:t>Ridge</a:t>
            </a:r>
            <a:r>
              <a:rPr lang="zh-TW" altLang="en-US" smtClean="0">
                <a:solidFill>
                  <a:schemeClr val="bg2"/>
                </a:solidFill>
              </a:rPr>
              <a:t>迴歸模型的外部變數參考之前外部</a:t>
            </a:r>
            <a:r>
              <a:rPr lang="zh-TW" altLang="en-US">
                <a:solidFill>
                  <a:schemeClr val="bg2"/>
                </a:solidFill>
              </a:rPr>
              <a:t>變數實驗的</a:t>
            </a:r>
            <a:r>
              <a:rPr lang="zh-TW" altLang="en-US" smtClean="0">
                <a:solidFill>
                  <a:schemeClr val="bg2"/>
                </a:solidFill>
              </a:rPr>
              <a:t>結果，內部變數則全放</a:t>
            </a:r>
            <a:r>
              <a:rPr lang="en-US" altLang="zh-TW" smtClean="0">
                <a:solidFill>
                  <a:schemeClr val="bg2"/>
                </a:solidFill>
              </a:rPr>
              <a:t>(</a:t>
            </a:r>
            <a:r>
              <a:rPr lang="zh-TW" altLang="en-US">
                <a:solidFill>
                  <a:schemeClr val="bg2"/>
                </a:solidFill>
              </a:rPr>
              <a:t>線性迴歸的狀況比較特殊，之後會談到</a:t>
            </a:r>
            <a:r>
              <a:rPr lang="en-US" altLang="zh-TW" smtClean="0">
                <a:solidFill>
                  <a:schemeClr val="bg2"/>
                </a:solidFill>
              </a:rPr>
              <a:t>)</a:t>
            </a:r>
          </a:p>
          <a:p>
            <a:pPr lvl="0">
              <a:buClr>
                <a:srgbClr val="000000"/>
              </a:buClr>
            </a:pPr>
            <a:r>
              <a:rPr lang="zh-TW" smtClean="0">
                <a:solidFill>
                  <a:schemeClr val="bg2"/>
                </a:solidFill>
              </a:rPr>
              <a:t>M</a:t>
            </a:r>
            <a:r>
              <a:rPr lang="zh-TW">
                <a:solidFill>
                  <a:schemeClr val="bg2"/>
                </a:solidFill>
              </a:rPr>
              <a:t>inMax特徵縮放：對「X和Y_train」中「個別產品」的資料做特徵縮放</a:t>
            </a:r>
            <a:endParaRPr sz="1800">
              <a:solidFill>
                <a:schemeClr val="bg2"/>
              </a:solidFill>
            </a:endParaRPr>
          </a:p>
          <a:p>
            <a:pPr marL="457200" lvl="0" indent="-342900" algn="l" rtl="0">
              <a:spcBef>
                <a:spcPts val="0"/>
              </a:spcBef>
              <a:spcAft>
                <a:spcPts val="0"/>
              </a:spcAft>
              <a:buClr>
                <a:srgbClr val="000000"/>
              </a:buClr>
              <a:buSzPts val="1800"/>
              <a:buChar char="●"/>
            </a:pPr>
            <a:r>
              <a:rPr lang="zh-TW">
                <a:solidFill>
                  <a:schemeClr val="bg2"/>
                </a:solidFill>
              </a:rPr>
              <a:t>延遲期數：3</a:t>
            </a:r>
            <a:r>
              <a:rPr lang="zh-TW" smtClean="0">
                <a:solidFill>
                  <a:schemeClr val="bg2"/>
                </a:solidFill>
              </a:rPr>
              <a:t>，用</a:t>
            </a:r>
            <a:r>
              <a:rPr lang="zh-TW">
                <a:solidFill>
                  <a:schemeClr val="bg2"/>
                </a:solidFill>
              </a:rPr>
              <a:t>前3期的資料去預測下一期的資料(5月的Y用1~3月的資料去預測；6月的Y月2~4月的資料去預測，以此類推)</a:t>
            </a:r>
            <a:endParaRPr>
              <a:solidFill>
                <a:schemeClr val="bg2"/>
              </a:solidFill>
            </a:endParaRPr>
          </a:p>
        </p:txBody>
      </p:sp>
      <p:sp>
        <p:nvSpPr>
          <p:cNvPr id="443" name="Google Shape;443;p62"/>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41</a:t>
            </a:f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線性迴歸 </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 內部 </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 外部變數</a:t>
            </a:r>
            <a:endParaRPr lang="zh-TW" altLang="en-US"/>
          </a:p>
        </p:txBody>
      </p:sp>
      <p:pic>
        <p:nvPicPr>
          <p:cNvPr id="5" name="圖片 4"/>
          <p:cNvPicPr>
            <a:picLocks noChangeAspect="1"/>
          </p:cNvPicPr>
          <p:nvPr/>
        </p:nvPicPr>
        <p:blipFill>
          <a:blip r:embed="rId2"/>
          <a:stretch>
            <a:fillRect/>
          </a:stretch>
        </p:blipFill>
        <p:spPr>
          <a:xfrm>
            <a:off x="548640" y="1208875"/>
            <a:ext cx="8046720" cy="2703996"/>
          </a:xfrm>
          <a:prstGeom prst="rect">
            <a:avLst/>
          </a:prstGeom>
        </p:spPr>
      </p:pic>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42</a:t>
            </a:fld>
            <a:endParaRPr lang="zh-TW" altLang="en-US"/>
          </a:p>
        </p:txBody>
      </p:sp>
    </p:spTree>
    <p:extLst>
      <p:ext uri="{BB962C8B-B14F-4D97-AF65-F5344CB8AC3E}">
        <p14:creationId xmlns:p14="http://schemas.microsoft.com/office/powerpoint/2010/main" val="12451821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170" y="232570"/>
            <a:ext cx="7505700" cy="752100"/>
          </a:xfrm>
        </p:spPr>
        <p:txBody>
          <a:bodyPr/>
          <a:lstStyle/>
          <a:p>
            <a:r>
              <a:rPr lang="zh-TW" altLang="en-US" sz="2800" smtClean="0"/>
              <a:t>為什麼線性迴歸模型炸掉了？</a:t>
            </a:r>
            <a:endParaRPr lang="zh-TW" altLang="en-US" sz="2800"/>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43</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val="2869596856"/>
              </p:ext>
            </p:extLst>
          </p:nvPr>
        </p:nvGraphicFramePr>
        <p:xfrm>
          <a:off x="4299059" y="836610"/>
          <a:ext cx="4204861" cy="3864483"/>
        </p:xfrm>
        <a:graphic>
          <a:graphicData uri="http://schemas.openxmlformats.org/drawingml/2006/table">
            <a:tbl>
              <a:tblPr firstRow="1" firstCol="1" bandRow="1">
                <a:tableStyleId>{BD46935B-DB1D-4AA7-8973-1E4AF2C198EE}</a:tableStyleId>
              </a:tblPr>
              <a:tblGrid>
                <a:gridCol w="2583325">
                  <a:extLst>
                    <a:ext uri="{9D8B030D-6E8A-4147-A177-3AD203B41FA5}">
                      <a16:colId xmlns:a16="http://schemas.microsoft.com/office/drawing/2014/main" val="1212047632"/>
                    </a:ext>
                  </a:extLst>
                </a:gridCol>
                <a:gridCol w="1621536">
                  <a:extLst>
                    <a:ext uri="{9D8B030D-6E8A-4147-A177-3AD203B41FA5}">
                      <a16:colId xmlns:a16="http://schemas.microsoft.com/office/drawing/2014/main" val="2009224021"/>
                    </a:ext>
                  </a:extLst>
                </a:gridCol>
              </a:tblGrid>
              <a:tr h="94192">
                <a:tc>
                  <a:txBody>
                    <a:bodyPr/>
                    <a:lstStyle/>
                    <a:p>
                      <a:pPr marL="457200" indent="-228600" algn="r" fontAlgn="ctr">
                        <a:lnSpc>
                          <a:spcPct val="115000"/>
                        </a:lnSpc>
                        <a:spcAft>
                          <a:spcPts val="0"/>
                        </a:spcAft>
                      </a:pPr>
                      <a:r>
                        <a:rPr lang="zh-TW" sz="1050" kern="1200">
                          <a:effectLst/>
                        </a:rPr>
                        <a:t>這個月或下個月是否是端午節</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-0.0601</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1707217439"/>
                  </a:ext>
                </a:extLst>
              </a:tr>
              <a:tr h="94192">
                <a:tc>
                  <a:txBody>
                    <a:bodyPr/>
                    <a:lstStyle/>
                    <a:p>
                      <a:pPr marL="457200" indent="-228600" algn="r" fontAlgn="ctr">
                        <a:lnSpc>
                          <a:spcPct val="115000"/>
                        </a:lnSpc>
                        <a:spcAft>
                          <a:spcPts val="0"/>
                        </a:spcAft>
                      </a:pPr>
                      <a:r>
                        <a:rPr lang="zh-TW" sz="1050" kern="1200">
                          <a:effectLst/>
                        </a:rPr>
                        <a:t>這個月或下個月是否是端午節</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0.0059</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1712860403"/>
                  </a:ext>
                </a:extLst>
              </a:tr>
              <a:tr h="94192">
                <a:tc>
                  <a:txBody>
                    <a:bodyPr/>
                    <a:lstStyle/>
                    <a:p>
                      <a:pPr marL="457200" indent="-228600" algn="r" fontAlgn="ctr">
                        <a:lnSpc>
                          <a:spcPct val="115000"/>
                        </a:lnSpc>
                        <a:spcAft>
                          <a:spcPts val="0"/>
                        </a:spcAft>
                      </a:pPr>
                      <a:r>
                        <a:rPr lang="zh-TW" sz="1050" kern="1200">
                          <a:effectLst/>
                        </a:rPr>
                        <a:t>這個月或下個月是否是端午節</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-0.0933</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118591669"/>
                  </a:ext>
                </a:extLst>
              </a:tr>
              <a:tr h="94192">
                <a:tc>
                  <a:txBody>
                    <a:bodyPr/>
                    <a:lstStyle/>
                    <a:p>
                      <a:pPr marL="457200" indent="-228600" algn="r" fontAlgn="ctr">
                        <a:lnSpc>
                          <a:spcPct val="115000"/>
                        </a:lnSpc>
                        <a:spcAft>
                          <a:spcPts val="0"/>
                        </a:spcAft>
                      </a:pPr>
                      <a:r>
                        <a:rPr lang="zh-TW" sz="1050" kern="1200">
                          <a:effectLst/>
                        </a:rPr>
                        <a:t>這個月或下個月是否是中元節</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-0.0612</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035991120"/>
                  </a:ext>
                </a:extLst>
              </a:tr>
              <a:tr h="94192">
                <a:tc>
                  <a:txBody>
                    <a:bodyPr/>
                    <a:lstStyle/>
                    <a:p>
                      <a:pPr marL="457200" indent="-228600" algn="r" fontAlgn="ctr">
                        <a:lnSpc>
                          <a:spcPct val="115000"/>
                        </a:lnSpc>
                        <a:spcAft>
                          <a:spcPts val="0"/>
                        </a:spcAft>
                      </a:pPr>
                      <a:r>
                        <a:rPr lang="zh-TW" sz="1050" kern="1200">
                          <a:effectLst/>
                        </a:rPr>
                        <a:t>這個月或下個月是否是中元節</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328983599895.4086</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390528249"/>
                  </a:ext>
                </a:extLst>
              </a:tr>
              <a:tr h="94192">
                <a:tc>
                  <a:txBody>
                    <a:bodyPr/>
                    <a:lstStyle/>
                    <a:p>
                      <a:pPr marL="457200" indent="-228600" algn="r" fontAlgn="ctr">
                        <a:lnSpc>
                          <a:spcPct val="115000"/>
                        </a:lnSpc>
                        <a:spcAft>
                          <a:spcPts val="0"/>
                        </a:spcAft>
                      </a:pPr>
                      <a:r>
                        <a:rPr lang="zh-TW" sz="1050" kern="1200">
                          <a:effectLst/>
                        </a:rPr>
                        <a:t>這個月或下個月是否是中元節</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-80882048375.2969</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3299596095"/>
                  </a:ext>
                </a:extLst>
              </a:tr>
              <a:tr h="94192">
                <a:tc>
                  <a:txBody>
                    <a:bodyPr/>
                    <a:lstStyle/>
                    <a:p>
                      <a:pPr marL="457200" indent="-228600" algn="r" fontAlgn="ctr">
                        <a:lnSpc>
                          <a:spcPct val="115000"/>
                        </a:lnSpc>
                        <a:spcAft>
                          <a:spcPts val="0"/>
                        </a:spcAft>
                      </a:pPr>
                      <a:r>
                        <a:rPr lang="zh-TW" sz="1050" kern="1200">
                          <a:effectLst/>
                        </a:rPr>
                        <a:t>這個月或下個月是否是中秋節</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-328983599895.3425</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1713315002"/>
                  </a:ext>
                </a:extLst>
              </a:tr>
              <a:tr h="94192">
                <a:tc>
                  <a:txBody>
                    <a:bodyPr/>
                    <a:lstStyle/>
                    <a:p>
                      <a:pPr marL="457200" indent="-228600" algn="r" fontAlgn="ctr">
                        <a:lnSpc>
                          <a:spcPct val="115000"/>
                        </a:lnSpc>
                        <a:spcAft>
                          <a:spcPts val="0"/>
                        </a:spcAft>
                      </a:pPr>
                      <a:r>
                        <a:rPr lang="zh-TW" sz="1050" kern="1200">
                          <a:effectLst/>
                        </a:rPr>
                        <a:t>這個月或下個月是否是中秋節</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80882048375.2705</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1149980916"/>
                  </a:ext>
                </a:extLst>
              </a:tr>
              <a:tr h="94192">
                <a:tc>
                  <a:txBody>
                    <a:bodyPr/>
                    <a:lstStyle/>
                    <a:p>
                      <a:pPr marL="457200" indent="-228600" algn="r" fontAlgn="ctr">
                        <a:lnSpc>
                          <a:spcPct val="115000"/>
                        </a:lnSpc>
                        <a:spcAft>
                          <a:spcPts val="0"/>
                        </a:spcAft>
                      </a:pPr>
                      <a:r>
                        <a:rPr lang="zh-TW" sz="1050" kern="1200">
                          <a:effectLst/>
                        </a:rPr>
                        <a:t>這個月或下個月是否是中秋節</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3498377442969.7109</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236881653"/>
                  </a:ext>
                </a:extLst>
              </a:tr>
              <a:tr h="94192">
                <a:tc>
                  <a:txBody>
                    <a:bodyPr/>
                    <a:lstStyle/>
                    <a:p>
                      <a:pPr marL="457200" indent="-228600" algn="r" fontAlgn="ctr">
                        <a:lnSpc>
                          <a:spcPct val="115000"/>
                        </a:lnSpc>
                        <a:spcAft>
                          <a:spcPts val="0"/>
                        </a:spcAft>
                      </a:pPr>
                      <a:r>
                        <a:rPr lang="zh-TW" sz="1050" kern="1200">
                          <a:effectLst/>
                        </a:rPr>
                        <a:t>日正月營業額</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0.0794</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3011033867"/>
                  </a:ext>
                </a:extLst>
              </a:tr>
              <a:tr h="94192">
                <a:tc>
                  <a:txBody>
                    <a:bodyPr/>
                    <a:lstStyle/>
                    <a:p>
                      <a:pPr marL="457200" indent="-228600" algn="r" fontAlgn="ctr">
                        <a:lnSpc>
                          <a:spcPct val="115000"/>
                        </a:lnSpc>
                        <a:spcAft>
                          <a:spcPts val="0"/>
                        </a:spcAft>
                      </a:pPr>
                      <a:r>
                        <a:rPr lang="zh-TW" sz="1050" kern="1200">
                          <a:effectLst/>
                        </a:rPr>
                        <a:t>日正月營業額</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0.0170</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830482040"/>
                  </a:ext>
                </a:extLst>
              </a:tr>
              <a:tr h="94192">
                <a:tc>
                  <a:txBody>
                    <a:bodyPr/>
                    <a:lstStyle/>
                    <a:p>
                      <a:pPr marL="457200" indent="-228600" algn="r" fontAlgn="ctr">
                        <a:lnSpc>
                          <a:spcPct val="115000"/>
                        </a:lnSpc>
                        <a:spcAft>
                          <a:spcPts val="0"/>
                        </a:spcAft>
                      </a:pPr>
                      <a:r>
                        <a:rPr lang="zh-TW" sz="1050" kern="1200">
                          <a:effectLst/>
                        </a:rPr>
                        <a:t>日正月營業額</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-0.0031</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902688898"/>
                  </a:ext>
                </a:extLst>
              </a:tr>
              <a:tr h="94192">
                <a:tc>
                  <a:txBody>
                    <a:bodyPr/>
                    <a:lstStyle/>
                    <a:p>
                      <a:pPr marL="457200" indent="-228600" algn="r" fontAlgn="ctr">
                        <a:lnSpc>
                          <a:spcPct val="115000"/>
                        </a:lnSpc>
                        <a:spcAft>
                          <a:spcPts val="0"/>
                        </a:spcAft>
                      </a:pPr>
                      <a:r>
                        <a:rPr lang="en-US" sz="1050" kern="1200">
                          <a:effectLst/>
                        </a:rPr>
                        <a:t>1</a:t>
                      </a:r>
                      <a:r>
                        <a:rPr lang="zh-TW" sz="1050" kern="1200">
                          <a:effectLst/>
                        </a:rPr>
                        <a:t>月</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-44404359166.7451</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1024127854"/>
                  </a:ext>
                </a:extLst>
              </a:tr>
              <a:tr h="94192">
                <a:tc>
                  <a:txBody>
                    <a:bodyPr/>
                    <a:lstStyle/>
                    <a:p>
                      <a:pPr marL="457200" indent="-228600" algn="r" fontAlgn="ctr">
                        <a:lnSpc>
                          <a:spcPct val="115000"/>
                        </a:lnSpc>
                        <a:spcAft>
                          <a:spcPts val="0"/>
                        </a:spcAft>
                      </a:pPr>
                      <a:r>
                        <a:rPr lang="en-US" sz="1050" kern="1200">
                          <a:effectLst/>
                        </a:rPr>
                        <a:t>1</a:t>
                      </a:r>
                      <a:r>
                        <a:rPr lang="zh-TW" sz="1050" kern="1200">
                          <a:effectLst/>
                        </a:rPr>
                        <a:t>月</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185976851725.1532</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441879763"/>
                  </a:ext>
                </a:extLst>
              </a:tr>
              <a:tr h="94192">
                <a:tc>
                  <a:txBody>
                    <a:bodyPr/>
                    <a:lstStyle/>
                    <a:p>
                      <a:pPr marL="457200" indent="-228600" algn="r" fontAlgn="ctr">
                        <a:lnSpc>
                          <a:spcPct val="115000"/>
                        </a:lnSpc>
                        <a:spcAft>
                          <a:spcPts val="0"/>
                        </a:spcAft>
                      </a:pPr>
                      <a:r>
                        <a:rPr lang="en-US" sz="1050" kern="1200">
                          <a:effectLst/>
                        </a:rPr>
                        <a:t>1</a:t>
                      </a:r>
                      <a:r>
                        <a:rPr lang="zh-TW" sz="1050" kern="1200">
                          <a:effectLst/>
                        </a:rPr>
                        <a:t>月</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1064614560975.7318</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60538197"/>
                  </a:ext>
                </a:extLst>
              </a:tr>
              <a:tr h="94192">
                <a:tc>
                  <a:txBody>
                    <a:bodyPr/>
                    <a:lstStyle/>
                    <a:p>
                      <a:pPr marL="457200" indent="-228600" algn="r" fontAlgn="ctr">
                        <a:lnSpc>
                          <a:spcPct val="115000"/>
                        </a:lnSpc>
                        <a:spcAft>
                          <a:spcPts val="0"/>
                        </a:spcAft>
                      </a:pPr>
                      <a:r>
                        <a:rPr lang="en-US" sz="1050" kern="1200">
                          <a:effectLst/>
                        </a:rPr>
                        <a:t>2</a:t>
                      </a:r>
                      <a:r>
                        <a:rPr lang="zh-TW" sz="1050" kern="1200">
                          <a:effectLst/>
                        </a:rPr>
                        <a:t>月</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135061674474.1920</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1370007533"/>
                  </a:ext>
                </a:extLst>
              </a:tr>
              <a:tr h="94192">
                <a:tc>
                  <a:txBody>
                    <a:bodyPr/>
                    <a:lstStyle/>
                    <a:p>
                      <a:pPr marL="457200" indent="-228600" algn="r" fontAlgn="ctr">
                        <a:lnSpc>
                          <a:spcPct val="115000"/>
                        </a:lnSpc>
                        <a:spcAft>
                          <a:spcPts val="0"/>
                        </a:spcAft>
                      </a:pPr>
                      <a:r>
                        <a:rPr lang="en-US" sz="1050" kern="1200">
                          <a:effectLst/>
                        </a:rPr>
                        <a:t>2</a:t>
                      </a:r>
                      <a:r>
                        <a:rPr lang="zh-TW" sz="1050" kern="1200">
                          <a:effectLst/>
                        </a:rPr>
                        <a:t>月</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886288837908.6416</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3206774354"/>
                  </a:ext>
                </a:extLst>
              </a:tr>
              <a:tr h="94192">
                <a:tc>
                  <a:txBody>
                    <a:bodyPr/>
                    <a:lstStyle/>
                    <a:p>
                      <a:pPr marL="457200" indent="-228600" algn="r" fontAlgn="ctr">
                        <a:lnSpc>
                          <a:spcPct val="115000"/>
                        </a:lnSpc>
                        <a:spcAft>
                          <a:spcPts val="0"/>
                        </a:spcAft>
                      </a:pPr>
                      <a:r>
                        <a:rPr lang="en-US" sz="1050" kern="1200">
                          <a:effectLst/>
                        </a:rPr>
                        <a:t>2</a:t>
                      </a:r>
                      <a:r>
                        <a:rPr lang="zh-TW" sz="1050" kern="1200">
                          <a:effectLst/>
                        </a:rPr>
                        <a:t>月</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1576125964201.8447</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069785173"/>
                  </a:ext>
                </a:extLst>
              </a:tr>
              <a:tr h="94192">
                <a:tc>
                  <a:txBody>
                    <a:bodyPr/>
                    <a:lstStyle/>
                    <a:p>
                      <a:pPr marL="457200" indent="-228600" algn="r" fontAlgn="ctr">
                        <a:lnSpc>
                          <a:spcPct val="115000"/>
                        </a:lnSpc>
                        <a:spcAft>
                          <a:spcPts val="0"/>
                        </a:spcAft>
                      </a:pPr>
                      <a:r>
                        <a:rPr lang="en-US" sz="1050" kern="1200">
                          <a:effectLst/>
                        </a:rPr>
                        <a:t>3</a:t>
                      </a:r>
                      <a:r>
                        <a:rPr lang="zh-TW" sz="1050" kern="1200">
                          <a:effectLst/>
                        </a:rPr>
                        <a:t>月</a:t>
                      </a:r>
                      <a:r>
                        <a:rPr lang="en-US" sz="1050" kern="1200">
                          <a:effectLst/>
                        </a:rPr>
                        <a:t>_</a:t>
                      </a:r>
                      <a:r>
                        <a:rPr lang="zh-TW" sz="1050" kern="1200">
                          <a:effectLst/>
                        </a:rPr>
                        <a:t>延遲</a:t>
                      </a:r>
                      <a:r>
                        <a:rPr lang="en-US" sz="1050" kern="1200">
                          <a:effectLst/>
                        </a:rPr>
                        <a:t>2</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702386645622.2358</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2457389295"/>
                  </a:ext>
                </a:extLst>
              </a:tr>
              <a:tr h="94192">
                <a:tc>
                  <a:txBody>
                    <a:bodyPr/>
                    <a:lstStyle/>
                    <a:p>
                      <a:pPr marL="457200" indent="-228600" algn="r" fontAlgn="ctr">
                        <a:lnSpc>
                          <a:spcPct val="115000"/>
                        </a:lnSpc>
                        <a:spcAft>
                          <a:spcPts val="0"/>
                        </a:spcAft>
                      </a:pPr>
                      <a:r>
                        <a:rPr lang="en-US" sz="1050" kern="1200">
                          <a:effectLst/>
                        </a:rPr>
                        <a:t>3</a:t>
                      </a:r>
                      <a:r>
                        <a:rPr lang="zh-TW" sz="1050" kern="1200">
                          <a:effectLst/>
                        </a:rPr>
                        <a:t>月</a:t>
                      </a:r>
                      <a:r>
                        <a:rPr lang="en-US" sz="1050" kern="1200">
                          <a:effectLst/>
                        </a:rPr>
                        <a:t>_</a:t>
                      </a:r>
                      <a:r>
                        <a:rPr lang="zh-TW" sz="1050" kern="1200">
                          <a:effectLst/>
                        </a:rPr>
                        <a:t>延遲</a:t>
                      </a:r>
                      <a:r>
                        <a:rPr lang="en-US" sz="1050" kern="1200">
                          <a:effectLst/>
                        </a:rPr>
                        <a:t>3</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1556631994920.2566</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3391856282"/>
                  </a:ext>
                </a:extLst>
              </a:tr>
              <a:tr h="94192">
                <a:tc>
                  <a:txBody>
                    <a:bodyPr/>
                    <a:lstStyle/>
                    <a:p>
                      <a:pPr marL="457200" indent="-228600" algn="r" fontAlgn="ctr">
                        <a:lnSpc>
                          <a:spcPct val="115000"/>
                        </a:lnSpc>
                        <a:spcAft>
                          <a:spcPts val="0"/>
                        </a:spcAft>
                      </a:pPr>
                      <a:r>
                        <a:rPr lang="en-US" sz="1050" kern="1200">
                          <a:effectLst/>
                        </a:rPr>
                        <a:t>3</a:t>
                      </a:r>
                      <a:r>
                        <a:rPr lang="zh-TW" sz="1050" kern="1200">
                          <a:effectLst/>
                        </a:rPr>
                        <a:t>月</a:t>
                      </a:r>
                      <a:r>
                        <a:rPr lang="en-US" sz="1050" kern="1200">
                          <a:effectLst/>
                        </a:rPr>
                        <a:t>_</a:t>
                      </a:r>
                      <a:r>
                        <a:rPr lang="zh-TW" sz="1050" kern="1200">
                          <a:effectLst/>
                        </a:rPr>
                        <a:t>延遲</a:t>
                      </a:r>
                      <a:r>
                        <a:rPr lang="en-US" sz="1050" kern="1200">
                          <a:effectLst/>
                        </a:rPr>
                        <a:t>4</a:t>
                      </a:r>
                      <a:r>
                        <a:rPr lang="zh-TW" sz="1050" kern="1200">
                          <a:effectLst/>
                        </a:rPr>
                        <a:t>期</a:t>
                      </a:r>
                      <a:endParaRPr lang="zh-TW" sz="1400">
                        <a:effectLst/>
                        <a:latin typeface="Arial" panose="020B0604020202020204" pitchFamily="34" charset="0"/>
                        <a:ea typeface="新細明體" panose="02020500000000000000" pitchFamily="18" charset="-120"/>
                      </a:endParaRPr>
                    </a:p>
                  </a:txBody>
                  <a:tcPr marL="30715" marR="30715" marT="0" marB="0"/>
                </a:tc>
                <a:tc>
                  <a:txBody>
                    <a:bodyPr/>
                    <a:lstStyle/>
                    <a:p>
                      <a:pPr marL="457200" indent="-228600" algn="r" fontAlgn="ctr">
                        <a:lnSpc>
                          <a:spcPct val="115000"/>
                        </a:lnSpc>
                        <a:spcAft>
                          <a:spcPts val="0"/>
                        </a:spcAft>
                      </a:pPr>
                      <a:r>
                        <a:rPr lang="en-US" sz="1050" kern="1200">
                          <a:effectLst/>
                        </a:rPr>
                        <a:t>1323236431167.3206</a:t>
                      </a:r>
                      <a:endParaRPr lang="zh-TW" sz="1400">
                        <a:effectLst/>
                        <a:latin typeface="Arial" panose="020B0604020202020204" pitchFamily="34" charset="0"/>
                        <a:ea typeface="新細明體" panose="02020500000000000000" pitchFamily="18" charset="-120"/>
                      </a:endParaRPr>
                    </a:p>
                  </a:txBody>
                  <a:tcPr marL="30715" marR="30715" marT="0" marB="0"/>
                </a:tc>
                <a:extLst>
                  <a:ext uri="{0D108BD9-81ED-4DB2-BD59-A6C34878D82A}">
                    <a16:rowId xmlns:a16="http://schemas.microsoft.com/office/drawing/2014/main" val="4280128509"/>
                  </a:ext>
                </a:extLst>
              </a:tr>
            </a:tbl>
          </a:graphicData>
        </a:graphic>
      </p:graphicFrame>
      <p:sp>
        <p:nvSpPr>
          <p:cNvPr id="6" name="Google Shape;442;p62"/>
          <p:cNvSpPr txBox="1">
            <a:spLocks noGrp="1"/>
          </p:cNvSpPr>
          <p:nvPr>
            <p:ph type="body" idx="1"/>
          </p:nvPr>
        </p:nvSpPr>
        <p:spPr>
          <a:xfrm>
            <a:off x="310399" y="836611"/>
            <a:ext cx="3736026" cy="386448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ltLang="en-US" smtClean="0">
                <a:solidFill>
                  <a:schemeClr val="bg2"/>
                </a:solidFill>
              </a:rPr>
              <a:t>右圖是線性迴歸模型</a:t>
            </a:r>
            <a:r>
              <a:rPr lang="en-US" altLang="zh-TW" smtClean="0">
                <a:solidFill>
                  <a:schemeClr val="bg2"/>
                </a:solidFill>
              </a:rPr>
              <a:t>(</a:t>
            </a:r>
            <a:r>
              <a:rPr lang="zh-TW" altLang="en-US" smtClean="0">
                <a:solidFill>
                  <a:schemeClr val="bg2"/>
                </a:solidFill>
              </a:rPr>
              <a:t>內部 </a:t>
            </a:r>
            <a:r>
              <a:rPr lang="en-US" altLang="zh-TW" smtClean="0">
                <a:solidFill>
                  <a:schemeClr val="bg2"/>
                </a:solidFill>
              </a:rPr>
              <a:t>+</a:t>
            </a:r>
            <a:r>
              <a:rPr lang="zh-TW" altLang="en-US" smtClean="0">
                <a:solidFill>
                  <a:schemeClr val="bg2"/>
                </a:solidFill>
              </a:rPr>
              <a:t> 外部變數</a:t>
            </a:r>
            <a:r>
              <a:rPr lang="en-US" altLang="zh-TW" smtClean="0">
                <a:solidFill>
                  <a:schemeClr val="bg2"/>
                </a:solidFill>
              </a:rPr>
              <a:t>)</a:t>
            </a:r>
            <a:r>
              <a:rPr lang="zh-TW" altLang="en-US" smtClean="0">
                <a:solidFill>
                  <a:schemeClr val="bg2"/>
                </a:solidFill>
              </a:rPr>
              <a:t>迴歸係數的部分結果</a:t>
            </a:r>
            <a:endParaRPr lang="en-US" altLang="zh-TW" smtClean="0">
              <a:solidFill>
                <a:schemeClr val="bg2"/>
              </a:solidFill>
            </a:endParaRPr>
          </a:p>
          <a:p>
            <a:pPr lvl="0">
              <a:buClr>
                <a:srgbClr val="000000"/>
              </a:buClr>
            </a:pPr>
            <a:r>
              <a:rPr lang="zh-TW" altLang="en-US">
                <a:solidFill>
                  <a:schemeClr val="bg2"/>
                </a:solidFill>
              </a:rPr>
              <a:t>有些變數的迴歸係數特別地大或特別地小</a:t>
            </a:r>
            <a:r>
              <a:rPr lang="en-US" altLang="zh-TW" smtClean="0">
                <a:solidFill>
                  <a:schemeClr val="bg2"/>
                </a:solidFill>
              </a:rPr>
              <a:t>(</a:t>
            </a:r>
            <a:r>
              <a:rPr lang="zh-TW" altLang="en-US" smtClean="0">
                <a:solidFill>
                  <a:schemeClr val="bg2"/>
                </a:solidFill>
              </a:rPr>
              <a:t>例如</a:t>
            </a:r>
            <a:r>
              <a:rPr lang="zh-TW" altLang="en-US">
                <a:solidFill>
                  <a:schemeClr val="bg2"/>
                </a:solidFill>
              </a:rPr>
              <a:t>「月份」和「農曆節慶」</a:t>
            </a:r>
            <a:r>
              <a:rPr lang="en-US" altLang="zh-TW">
                <a:solidFill>
                  <a:schemeClr val="bg2"/>
                </a:solidFill>
              </a:rPr>
              <a:t>)</a:t>
            </a:r>
            <a:r>
              <a:rPr lang="zh-TW" altLang="en-US" smtClean="0">
                <a:solidFill>
                  <a:schemeClr val="bg2"/>
                </a:solidFill>
              </a:rPr>
              <a:t>，</a:t>
            </a:r>
            <a:endParaRPr lang="en-US" altLang="zh-TW">
              <a:solidFill>
                <a:schemeClr val="bg2"/>
              </a:solidFill>
            </a:endParaRPr>
          </a:p>
          <a:p>
            <a:pPr lvl="0">
              <a:buClr>
                <a:srgbClr val="000000"/>
              </a:buClr>
            </a:pPr>
            <a:r>
              <a:rPr lang="zh-TW" altLang="en-US" smtClean="0">
                <a:solidFill>
                  <a:schemeClr val="bg2"/>
                </a:solidFill>
              </a:rPr>
              <a:t>必須拿</a:t>
            </a:r>
            <a:r>
              <a:rPr lang="zh-TW" altLang="en-US">
                <a:solidFill>
                  <a:schemeClr val="bg2"/>
                </a:solidFill>
              </a:rPr>
              <a:t>掉對預測完全沒有幫助的變數再跑</a:t>
            </a:r>
            <a:r>
              <a:rPr lang="zh-TW" altLang="en-US" smtClean="0">
                <a:solidFill>
                  <a:schemeClr val="bg2"/>
                </a:solidFill>
              </a:rPr>
              <a:t>一次線性迴</a:t>
            </a:r>
            <a:r>
              <a:rPr lang="zh-TW" altLang="en-US">
                <a:solidFill>
                  <a:schemeClr val="bg2"/>
                </a:solidFill>
              </a:rPr>
              <a:t>歸模型</a:t>
            </a:r>
            <a:r>
              <a:rPr lang="zh-TW" altLang="en-US">
                <a:solidFill>
                  <a:srgbClr val="000000"/>
                </a:solidFill>
              </a:rPr>
              <a:t>。</a:t>
            </a:r>
            <a:endParaRPr>
              <a:solidFill>
                <a:srgbClr val="000000"/>
              </a:solidFill>
            </a:endParaRPr>
          </a:p>
        </p:txBody>
      </p:sp>
    </p:spTree>
    <p:extLst>
      <p:ext uri="{BB962C8B-B14F-4D97-AF65-F5344CB8AC3E}">
        <p14:creationId xmlns:p14="http://schemas.microsoft.com/office/powerpoint/2010/main" val="11207001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該拿掉</a:t>
            </a:r>
            <a:r>
              <a:rPr lang="zh-TW" altLang="en-US" smtClean="0">
                <a:latin typeface="微軟正黑體" panose="020B0604030504040204" pitchFamily="34" charset="-120"/>
                <a:ea typeface="微軟正黑體" panose="020B0604030504040204" pitchFamily="34" charset="-120"/>
              </a:rPr>
              <a:t>哪個類別</a:t>
            </a:r>
            <a:r>
              <a:rPr lang="zh-TW" altLang="en-US">
                <a:latin typeface="微軟正黑體" panose="020B0604030504040204" pitchFamily="34" charset="-120"/>
                <a:ea typeface="微軟正黑體" panose="020B0604030504040204" pitchFamily="34" charset="-120"/>
              </a:rPr>
              <a:t>的變數再跑一次迴歸？</a:t>
            </a:r>
            <a:endParaRPr lang="zh-TW" altLang="en-US"/>
          </a:p>
        </p:txBody>
      </p:sp>
      <p:sp>
        <p:nvSpPr>
          <p:cNvPr id="3" name="文字版面配置區 2"/>
          <p:cNvSpPr>
            <a:spLocks noGrp="1"/>
          </p:cNvSpPr>
          <p:nvPr>
            <p:ph type="body" idx="1"/>
          </p:nvPr>
        </p:nvSpPr>
        <p:spPr>
          <a:xfrm>
            <a:off x="819149" y="1208875"/>
            <a:ext cx="7859337" cy="3334800"/>
          </a:xfrm>
        </p:spPr>
        <p:txBody>
          <a:bodyPr/>
          <a:lstStyle/>
          <a:p>
            <a:pPr marL="114300" indent="0">
              <a:buNone/>
            </a:pPr>
            <a:r>
              <a:rPr lang="zh-TW" altLang="en-US"/>
              <a:t>判斷是否能直接拿掉該類別變數的標準：</a:t>
            </a:r>
          </a:p>
          <a:p>
            <a:r>
              <a:rPr lang="zh-TW" altLang="en-US"/>
              <a:t>該類別所有的變數和反應變數之間的三種相關係數</a:t>
            </a:r>
            <a:r>
              <a:rPr lang="en-US" altLang="zh-TW"/>
              <a:t>(Pearson</a:t>
            </a:r>
            <a:r>
              <a:rPr lang="zh-TW" altLang="en-US"/>
              <a:t>、</a:t>
            </a:r>
            <a:r>
              <a:rPr lang="en-US" altLang="zh-TW"/>
              <a:t>Kendall</a:t>
            </a:r>
            <a:r>
              <a:rPr lang="zh-TW" altLang="en-US"/>
              <a:t>、</a:t>
            </a:r>
            <a:r>
              <a:rPr lang="en-US" altLang="zh-TW"/>
              <a:t>Spearman)</a:t>
            </a:r>
            <a:r>
              <a:rPr lang="zh-TW" altLang="en-US"/>
              <a:t>皆小於</a:t>
            </a:r>
            <a:r>
              <a:rPr lang="en-US" altLang="zh-TW"/>
              <a:t>0.1</a:t>
            </a:r>
          </a:p>
          <a:p>
            <a:r>
              <a:rPr lang="zh-TW" altLang="en-US"/>
              <a:t>該類別所有的變數跑完迴歸之後的個別</a:t>
            </a:r>
            <a:r>
              <a:rPr lang="en-US" altLang="zh-TW"/>
              <a:t>t</a:t>
            </a:r>
            <a:r>
              <a:rPr lang="zh-TW" altLang="en-US"/>
              <a:t>檢定全都不顯著</a:t>
            </a:r>
            <a:r>
              <a:rPr lang="en-US" altLang="zh-TW"/>
              <a:t>(p</a:t>
            </a:r>
            <a:r>
              <a:rPr lang="zh-TW" altLang="en-US"/>
              <a:t>值不小於</a:t>
            </a:r>
            <a:r>
              <a:rPr lang="en-US" altLang="zh-TW"/>
              <a:t>0.05)</a:t>
            </a:r>
          </a:p>
          <a:p>
            <a:r>
              <a:rPr lang="zh-TW" altLang="en-US"/>
              <a:t>該類別所有的變數跑完迴歸之後的迴歸係數出現異常</a:t>
            </a:r>
            <a:r>
              <a:rPr lang="en-US" altLang="zh-TW"/>
              <a:t>(</a:t>
            </a:r>
            <a:r>
              <a:rPr lang="zh-TW" altLang="en-US"/>
              <a:t>過大或過小</a:t>
            </a:r>
            <a:r>
              <a:rPr lang="en-US" altLang="zh-TW" smtClean="0"/>
              <a:t>)</a:t>
            </a:r>
          </a:p>
          <a:p>
            <a:pPr marL="114300" indent="0">
              <a:buNone/>
            </a:pPr>
            <a:endParaRPr lang="en-US" altLang="zh-TW" smtClean="0"/>
          </a:p>
          <a:p>
            <a:pPr marL="114300" indent="0">
              <a:buNone/>
            </a:pPr>
            <a:r>
              <a:rPr lang="en-US" altLang="zh-TW" smtClean="0">
                <a:sym typeface="Wingdings" panose="05000000000000000000" pitchFamily="2" charset="2"/>
              </a:rPr>
              <a:t> </a:t>
            </a:r>
            <a:r>
              <a:rPr lang="zh-TW" altLang="en-US" smtClean="0"/>
              <a:t>符合</a:t>
            </a:r>
            <a:r>
              <a:rPr lang="zh-TW" altLang="en-US"/>
              <a:t>以上標準的變數類別：「月份」</a:t>
            </a:r>
            <a:r>
              <a:rPr lang="en-US" altLang="zh-TW"/>
              <a:t>(12</a:t>
            </a:r>
            <a:r>
              <a:rPr lang="zh-TW" altLang="en-US"/>
              <a:t>個月份 * 延遲</a:t>
            </a:r>
            <a:r>
              <a:rPr lang="en-US" altLang="zh-TW"/>
              <a:t>3</a:t>
            </a:r>
            <a:r>
              <a:rPr lang="zh-TW" altLang="en-US"/>
              <a:t>期 </a:t>
            </a:r>
            <a:r>
              <a:rPr lang="zh-TW" altLang="en-US" smtClean="0"/>
              <a:t>共</a:t>
            </a:r>
            <a:r>
              <a:rPr lang="en-US" altLang="zh-TW" smtClean="0"/>
              <a:t>36</a:t>
            </a:r>
            <a:r>
              <a:rPr lang="zh-TW" altLang="en-US"/>
              <a:t>個變數</a:t>
            </a:r>
            <a:r>
              <a:rPr lang="en-US" altLang="zh-TW"/>
              <a:t>)</a:t>
            </a:r>
          </a:p>
          <a:p>
            <a:endParaRPr lang="en-US" altLang="zh-TW"/>
          </a:p>
          <a:p>
            <a:endParaRPr lang="zh-TW" altLang="en-US"/>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44</a:t>
            </a:fld>
            <a:endParaRPr lang="zh-TW" altLang="en-US"/>
          </a:p>
        </p:txBody>
      </p:sp>
    </p:spTree>
    <p:extLst>
      <p:ext uri="{BB962C8B-B14F-4D97-AF65-F5344CB8AC3E}">
        <p14:creationId xmlns:p14="http://schemas.microsoft.com/office/powerpoint/2010/main" val="3141845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線性迴歸 </a:t>
            </a:r>
            <a:r>
              <a:rPr lang="en-US" altLang="zh-TW">
                <a:latin typeface="微軟正黑體" panose="020B0604030504040204" pitchFamily="34" charset="-120"/>
                <a:ea typeface="微軟正黑體" panose="020B0604030504040204" pitchFamily="34" charset="-120"/>
              </a:rPr>
              <a:t>–</a:t>
            </a:r>
            <a:r>
              <a:rPr lang="zh-TW" altLang="en-US" smtClean="0">
                <a:latin typeface="微軟正黑體" panose="020B0604030504040204" pitchFamily="34" charset="-120"/>
                <a:ea typeface="微軟正黑體" panose="020B0604030504040204" pitchFamily="34" charset="-120"/>
              </a:rPr>
              <a:t> 拿掉「月份」</a:t>
            </a:r>
            <a:endParaRPr lang="zh-TW" altLang="en-US"/>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45</a:t>
            </a:fld>
            <a:endParaRPr lang="zh-TW" altLang="en-US"/>
          </a:p>
        </p:txBody>
      </p:sp>
      <p:pic>
        <p:nvPicPr>
          <p:cNvPr id="3" name="圖片 2"/>
          <p:cNvPicPr>
            <a:picLocks noChangeAspect="1"/>
          </p:cNvPicPr>
          <p:nvPr/>
        </p:nvPicPr>
        <p:blipFill>
          <a:blip r:embed="rId2"/>
          <a:stretch>
            <a:fillRect/>
          </a:stretch>
        </p:blipFill>
        <p:spPr>
          <a:xfrm>
            <a:off x="457200" y="1208875"/>
            <a:ext cx="8229600" cy="2765450"/>
          </a:xfrm>
          <a:prstGeom prst="rect">
            <a:avLst/>
          </a:prstGeom>
        </p:spPr>
      </p:pic>
    </p:spTree>
    <p:extLst>
      <p:ext uri="{BB962C8B-B14F-4D97-AF65-F5344CB8AC3E}">
        <p14:creationId xmlns:p14="http://schemas.microsoft.com/office/powerpoint/2010/main" val="23974926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還有某類別的變數需要拿掉嗎？</a:t>
            </a:r>
            <a:endParaRPr lang="zh-TW" altLang="en-US"/>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46</a:t>
            </a:fld>
            <a:endParaRPr lang="zh-TW" altLang="en-US"/>
          </a:p>
        </p:txBody>
      </p:sp>
      <p:sp>
        <p:nvSpPr>
          <p:cNvPr id="5" name="文字版面配置區 2"/>
          <p:cNvSpPr>
            <a:spLocks noGrp="1"/>
          </p:cNvSpPr>
          <p:nvPr>
            <p:ph type="body" idx="1"/>
          </p:nvPr>
        </p:nvSpPr>
        <p:spPr>
          <a:xfrm>
            <a:off x="819149" y="1208875"/>
            <a:ext cx="7571585" cy="3334800"/>
          </a:xfrm>
        </p:spPr>
        <p:txBody>
          <a:bodyPr/>
          <a:lstStyle/>
          <a:p>
            <a:r>
              <a:rPr lang="zh-TW" altLang="en-US"/>
              <a:t>拿掉月份的線性迴歸模型已經沒有某類別的</a:t>
            </a:r>
            <a:r>
              <a:rPr lang="zh-TW" altLang="en-US" smtClean="0"/>
              <a:t>變數同時符合</a:t>
            </a:r>
            <a:r>
              <a:rPr lang="zh-TW" altLang="en-US"/>
              <a:t>直接拿掉該類別變數</a:t>
            </a:r>
            <a:r>
              <a:rPr lang="zh-TW" altLang="en-US" smtClean="0"/>
              <a:t>的三個標準</a:t>
            </a:r>
            <a:r>
              <a:rPr lang="zh-TW" altLang="en-US"/>
              <a:t>，因此這就是線性迴歸的最後結果</a:t>
            </a:r>
            <a:r>
              <a:rPr lang="zh-TW" altLang="en-US" smtClean="0"/>
              <a:t>。</a:t>
            </a:r>
            <a:endParaRPr lang="en-US" altLang="zh-TW"/>
          </a:p>
        </p:txBody>
      </p:sp>
    </p:spTree>
    <p:extLst>
      <p:ext uri="{BB962C8B-B14F-4D97-AF65-F5344CB8AC3E}">
        <p14:creationId xmlns:p14="http://schemas.microsoft.com/office/powerpoint/2010/main" val="7864013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關於</a:t>
            </a:r>
            <a:r>
              <a:rPr lang="en-US" altLang="zh-TW" smtClean="0"/>
              <a:t>Lasso</a:t>
            </a:r>
            <a:r>
              <a:rPr lang="zh-TW" altLang="en-US" smtClean="0"/>
              <a:t>、</a:t>
            </a:r>
            <a:r>
              <a:rPr lang="en-US" altLang="zh-TW" smtClean="0"/>
              <a:t>Ridge</a:t>
            </a:r>
            <a:r>
              <a:rPr lang="zh-TW" altLang="en-US" smtClean="0"/>
              <a:t>迴歸</a:t>
            </a:r>
            <a:endParaRPr lang="zh-TW" altLang="en-US"/>
          </a:p>
        </p:txBody>
      </p:sp>
      <p:sp>
        <p:nvSpPr>
          <p:cNvPr id="3" name="文字版面配置區 2"/>
          <p:cNvSpPr>
            <a:spLocks noGrp="1"/>
          </p:cNvSpPr>
          <p:nvPr>
            <p:ph type="body" idx="1"/>
          </p:nvPr>
        </p:nvSpPr>
        <p:spPr/>
        <p:txBody>
          <a:bodyPr/>
          <a:lstStyle/>
          <a:p>
            <a:r>
              <a:rPr lang="zh-TW" altLang="zh-TW"/>
              <a:t>使用</a:t>
            </a:r>
            <a:r>
              <a:rPr lang="en-US" altLang="zh-TW"/>
              <a:t>Lasso</a:t>
            </a:r>
            <a:r>
              <a:rPr lang="zh-TW" altLang="zh-TW"/>
              <a:t>、</a:t>
            </a:r>
            <a:r>
              <a:rPr lang="en-US" altLang="zh-TW"/>
              <a:t>Ridge</a:t>
            </a:r>
            <a:r>
              <a:rPr lang="zh-TW" altLang="zh-TW"/>
              <a:t>迴歸可以降低模型過度擬合的可能性</a:t>
            </a:r>
            <a:r>
              <a:rPr lang="en-US" altLang="zh-TW"/>
              <a:t>(</a:t>
            </a:r>
            <a:r>
              <a:rPr lang="zh-TW" altLang="zh-TW"/>
              <a:t>透過對損失函數增加迴歸係數懲罰項，避免迴歸係數</a:t>
            </a:r>
            <a:r>
              <a:rPr lang="zh-TW" altLang="zh-TW" smtClean="0"/>
              <a:t>過高</a:t>
            </a:r>
            <a:r>
              <a:rPr lang="zh-TW" altLang="en-US" smtClean="0"/>
              <a:t>，不像線性迴歸要手動刪除沒有用的變數</a:t>
            </a:r>
            <a:r>
              <a:rPr lang="en-US" altLang="zh-TW" smtClean="0"/>
              <a:t>)</a:t>
            </a:r>
            <a:endParaRPr lang="en-US" altLang="zh-TW"/>
          </a:p>
          <a:p>
            <a:r>
              <a:rPr lang="zh-TW" altLang="en-US" smtClean="0"/>
              <a:t>這</a:t>
            </a:r>
            <a:r>
              <a:rPr lang="zh-TW" altLang="zh-TW" smtClean="0"/>
              <a:t>兩</a:t>
            </a:r>
            <a:r>
              <a:rPr lang="zh-TW" altLang="zh-TW"/>
              <a:t>種模型的</a:t>
            </a:r>
            <a:r>
              <a:rPr lang="en-US" altLang="zh-TW"/>
              <a:t>alpha</a:t>
            </a:r>
            <a:r>
              <a:rPr lang="zh-TW" altLang="zh-TW"/>
              <a:t>值目前是透過</a:t>
            </a:r>
            <a:r>
              <a:rPr lang="en-US" altLang="zh-TW"/>
              <a:t>sklearn</a:t>
            </a:r>
            <a:r>
              <a:rPr lang="zh-TW" altLang="zh-TW"/>
              <a:t>的套件</a:t>
            </a:r>
            <a:r>
              <a:rPr lang="en-US" altLang="zh-TW"/>
              <a:t>(LassoCV</a:t>
            </a:r>
            <a:r>
              <a:rPr lang="zh-TW" altLang="zh-TW"/>
              <a:t>、</a:t>
            </a:r>
            <a:r>
              <a:rPr lang="en-US" altLang="zh-TW"/>
              <a:t>RidgeCV)</a:t>
            </a:r>
            <a:r>
              <a:rPr lang="zh-TW" altLang="zh-TW"/>
              <a:t>自動做交叉驗證選出</a:t>
            </a:r>
            <a:r>
              <a:rPr lang="en-US" altLang="zh-TW"/>
              <a:t>(</a:t>
            </a:r>
            <a:r>
              <a:rPr lang="zh-TW" altLang="zh-TW"/>
              <a:t>目前</a:t>
            </a:r>
            <a:r>
              <a:rPr lang="en-US" altLang="zh-TW"/>
              <a:t>k-fold</a:t>
            </a:r>
            <a:r>
              <a:rPr lang="zh-TW" altLang="zh-TW"/>
              <a:t>設為</a:t>
            </a:r>
            <a:r>
              <a:rPr lang="en-US" altLang="zh-TW"/>
              <a:t>5)</a:t>
            </a:r>
            <a:r>
              <a:rPr lang="zh-TW" altLang="zh-TW"/>
              <a:t>。</a:t>
            </a:r>
          </a:p>
          <a:p>
            <a:endParaRPr lang="zh-TW" altLang="en-US"/>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47</a:t>
            </a:fld>
            <a:endParaRPr lang="zh-TW" altLang="en-US"/>
          </a:p>
        </p:txBody>
      </p:sp>
    </p:spTree>
    <p:extLst>
      <p:ext uri="{BB962C8B-B14F-4D97-AF65-F5344CB8AC3E}">
        <p14:creationId xmlns:p14="http://schemas.microsoft.com/office/powerpoint/2010/main" val="268898087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3"/>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lvl="0">
              <a:lnSpc>
                <a:spcPct val="115000"/>
              </a:lnSpc>
            </a:pPr>
            <a:r>
              <a:rPr lang="zh-TW"/>
              <a:t>MA3 &amp; 迴歸模型 </a:t>
            </a:r>
            <a:r>
              <a:rPr lang="zh-TW" smtClean="0"/>
              <a:t>預測結果</a:t>
            </a:r>
            <a:r>
              <a:rPr lang="zh-TW" altLang="en-US"/>
              <a:t>整體</a:t>
            </a:r>
            <a:r>
              <a:rPr lang="en-US" altLang="zh-TW"/>
              <a:t>MAPE</a:t>
            </a:r>
            <a:r>
              <a:rPr lang="zh-TW" smtClean="0"/>
              <a:t>比較</a:t>
            </a:r>
            <a:endParaRPr/>
          </a:p>
        </p:txBody>
      </p:sp>
      <p:sp>
        <p:nvSpPr>
          <p:cNvPr id="450" name="Google Shape;450;p6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48</a:t>
            </a:fld>
            <a:endParaRPr/>
          </a:p>
        </p:txBody>
      </p:sp>
      <p:pic>
        <p:nvPicPr>
          <p:cNvPr id="2" name="圖片 1"/>
          <p:cNvPicPr>
            <a:picLocks noChangeAspect="1"/>
          </p:cNvPicPr>
          <p:nvPr/>
        </p:nvPicPr>
        <p:blipFill>
          <a:blip r:embed="rId3"/>
          <a:stretch>
            <a:fillRect/>
          </a:stretch>
        </p:blipFill>
        <p:spPr>
          <a:xfrm>
            <a:off x="465512" y="2160230"/>
            <a:ext cx="8212976" cy="78979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4"/>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小結</a:t>
            </a:r>
            <a:endParaRPr/>
          </a:p>
        </p:txBody>
      </p:sp>
      <p:sp>
        <p:nvSpPr>
          <p:cNvPr id="457" name="Google Shape;457;p64"/>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zh-TW">
                <a:solidFill>
                  <a:schemeClr val="bg2"/>
                </a:solidFill>
              </a:rPr>
              <a:t>即使是在目前的條件下表現最好的</a:t>
            </a:r>
            <a:r>
              <a:rPr lang="zh-TW" b="1">
                <a:solidFill>
                  <a:schemeClr val="bg2"/>
                </a:solidFill>
              </a:rPr>
              <a:t>迴歸模型</a:t>
            </a:r>
            <a:r>
              <a:rPr lang="zh-TW">
                <a:solidFill>
                  <a:schemeClr val="bg2"/>
                </a:solidFill>
              </a:rPr>
              <a:t>，也沒有贏過預測成本很低的</a:t>
            </a:r>
            <a:r>
              <a:rPr lang="zh-TW" b="1">
                <a:solidFill>
                  <a:schemeClr val="bg2"/>
                </a:solidFill>
              </a:rPr>
              <a:t>MA3</a:t>
            </a:r>
            <a:r>
              <a:rPr lang="zh-TW">
                <a:solidFill>
                  <a:schemeClr val="bg2"/>
                </a:solidFill>
              </a:rPr>
              <a:t>，原因大部分來自於由於</a:t>
            </a:r>
            <a:r>
              <a:rPr lang="zh-TW" b="1">
                <a:solidFill>
                  <a:schemeClr val="bg2"/>
                </a:solidFill>
              </a:rPr>
              <a:t>多數的產品資料都有補0</a:t>
            </a:r>
            <a:r>
              <a:rPr lang="zh-TW">
                <a:solidFill>
                  <a:schemeClr val="bg2"/>
                </a:solidFill>
              </a:rPr>
              <a:t>，MA3的預測方法反而更容易預測準確，</a:t>
            </a:r>
            <a:r>
              <a:rPr lang="zh-TW" smtClean="0">
                <a:solidFill>
                  <a:schemeClr val="bg2"/>
                </a:solidFill>
              </a:rPr>
              <a:t>因此</a:t>
            </a:r>
            <a:r>
              <a:rPr lang="zh-TW" altLang="en-US" smtClean="0">
                <a:solidFill>
                  <a:schemeClr val="bg2"/>
                </a:solidFill>
              </a:rPr>
              <a:t>之後</a:t>
            </a:r>
            <a:r>
              <a:rPr lang="zh-TW" smtClean="0">
                <a:solidFill>
                  <a:schemeClr val="bg2"/>
                </a:solidFill>
              </a:rPr>
              <a:t>將建立</a:t>
            </a:r>
            <a:r>
              <a:rPr lang="zh-TW">
                <a:solidFill>
                  <a:schemeClr val="bg2"/>
                </a:solidFill>
              </a:rPr>
              <a:t>神經網路模型，找尋既有變數和產品實銷貨量的之間的線性和其他非線性的關聯，看是否能夠有更好的預測效果。</a:t>
            </a:r>
            <a:endParaRPr>
              <a:solidFill>
                <a:schemeClr val="bg2"/>
              </a:solidFill>
            </a:endParaRPr>
          </a:p>
        </p:txBody>
      </p:sp>
      <p:sp>
        <p:nvSpPr>
          <p:cNvPr id="458" name="Google Shape;458;p64"/>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49</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二、研究目的</a:t>
            </a:r>
            <a:endParaRPr sz="4800" b="1">
              <a:latin typeface="Microsoft JhengHei"/>
              <a:ea typeface="Microsoft JhengHei"/>
              <a:cs typeface="Microsoft JhengHei"/>
              <a:sym typeface="Microsoft JhengHei"/>
            </a:endParaRPr>
          </a:p>
        </p:txBody>
      </p:sp>
      <p:sp>
        <p:nvSpPr>
          <p:cNvPr id="203" name="Google Shape;203;p2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五、神經網路</a:t>
            </a:r>
            <a:endParaRPr sz="4800" b="1">
              <a:latin typeface="Microsoft JhengHei"/>
              <a:ea typeface="Microsoft JhengHei"/>
              <a:cs typeface="Microsoft JhengHei"/>
              <a:sym typeface="Microsoft JhengHei"/>
            </a:endParaRPr>
          </a:p>
        </p:txBody>
      </p:sp>
      <p:sp>
        <p:nvSpPr>
          <p:cNvPr id="464" name="Google Shape;464;p6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50</a:t>
            </a:fld>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6"/>
          <p:cNvSpPr txBox="1">
            <a:spLocks noGrp="1"/>
          </p:cNvSpPr>
          <p:nvPr>
            <p:ph type="title"/>
          </p:nvPr>
        </p:nvSpPr>
        <p:spPr>
          <a:xfrm>
            <a:off x="819150" y="315883"/>
            <a:ext cx="7505700" cy="6524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mtClean="0"/>
              <a:t>神經網路</a:t>
            </a:r>
            <a:r>
              <a:rPr lang="zh-TW" altLang="en-US"/>
              <a:t>概述</a:t>
            </a:r>
            <a:endParaRPr/>
          </a:p>
        </p:txBody>
      </p:sp>
      <p:sp>
        <p:nvSpPr>
          <p:cNvPr id="470" name="Google Shape;470;p66"/>
          <p:cNvSpPr txBox="1">
            <a:spLocks noGrp="1"/>
          </p:cNvSpPr>
          <p:nvPr>
            <p:ph type="body" idx="1"/>
          </p:nvPr>
        </p:nvSpPr>
        <p:spPr>
          <a:xfrm>
            <a:off x="819150" y="968325"/>
            <a:ext cx="7505700" cy="3575350"/>
          </a:xfrm>
          <a:prstGeom prst="rect">
            <a:avLst/>
          </a:prstGeom>
        </p:spPr>
        <p:txBody>
          <a:bodyPr spcFirstLastPara="1" wrap="square" lIns="91425" tIns="91425" rIns="91425" bIns="91425" anchor="t" anchorCtr="0">
            <a:noAutofit/>
          </a:bodyPr>
          <a:lstStyle/>
          <a:p>
            <a:pPr>
              <a:lnSpc>
                <a:spcPct val="150000"/>
              </a:lnSpc>
            </a:pPr>
            <a:r>
              <a:rPr lang="zh-TW" smtClean="0">
                <a:solidFill>
                  <a:srgbClr val="000000"/>
                </a:solidFill>
              </a:rPr>
              <a:t>預測模型：</a:t>
            </a:r>
            <a:endParaRPr smtClean="0">
              <a:solidFill>
                <a:srgbClr val="000000"/>
              </a:solidFill>
            </a:endParaRPr>
          </a:p>
          <a:p>
            <a:pPr marL="914400" lvl="1" indent="-330200" algn="l" rtl="0">
              <a:lnSpc>
                <a:spcPct val="150000"/>
              </a:lnSpc>
              <a:spcBef>
                <a:spcPts val="0"/>
              </a:spcBef>
              <a:spcAft>
                <a:spcPts val="0"/>
              </a:spcAft>
              <a:buSzPts val="1600"/>
              <a:buChar char="○"/>
            </a:pPr>
            <a:r>
              <a:rPr lang="zh-TW" smtClean="0">
                <a:solidFill>
                  <a:srgbClr val="000000"/>
                </a:solidFill>
              </a:rPr>
              <a:t>ANN</a:t>
            </a:r>
            <a:endParaRPr smtClean="0">
              <a:solidFill>
                <a:srgbClr val="000000"/>
              </a:solidFill>
            </a:endParaRPr>
          </a:p>
          <a:p>
            <a:pPr marL="914400" lvl="1" indent="-330200" algn="l" rtl="0">
              <a:lnSpc>
                <a:spcPct val="150000"/>
              </a:lnSpc>
              <a:spcBef>
                <a:spcPts val="0"/>
              </a:spcBef>
              <a:spcAft>
                <a:spcPts val="0"/>
              </a:spcAft>
              <a:buSzPts val="1600"/>
              <a:buChar char="○"/>
            </a:pPr>
            <a:r>
              <a:rPr lang="zh-TW" smtClean="0">
                <a:solidFill>
                  <a:srgbClr val="000000"/>
                </a:solidFill>
              </a:rPr>
              <a:t>LSTM (Long Short Term Memory Network, 長短記憶網路)</a:t>
            </a:r>
            <a:endParaRPr smtClean="0">
              <a:solidFill>
                <a:srgbClr val="000000"/>
              </a:solidFill>
            </a:endParaRPr>
          </a:p>
          <a:p>
            <a:pPr marL="457200" lvl="0" indent="-342900" algn="l" rtl="0">
              <a:lnSpc>
                <a:spcPct val="150000"/>
              </a:lnSpc>
              <a:spcBef>
                <a:spcPts val="0"/>
              </a:spcBef>
              <a:spcAft>
                <a:spcPts val="0"/>
              </a:spcAft>
              <a:buClr>
                <a:srgbClr val="000000"/>
              </a:buClr>
              <a:buSzPts val="1800"/>
              <a:buChar char="●"/>
            </a:pPr>
            <a:r>
              <a:rPr lang="zh-TW" smtClean="0">
                <a:solidFill>
                  <a:srgbClr val="000000"/>
                </a:solidFill>
              </a:rPr>
              <a:t>超參數 : </a:t>
            </a:r>
            <a:endParaRPr>
              <a:solidFill>
                <a:srgbClr val="000000"/>
              </a:solidFill>
            </a:endParaRPr>
          </a:p>
        </p:txBody>
      </p:sp>
      <p:sp>
        <p:nvSpPr>
          <p:cNvPr id="471" name="Google Shape;471;p66"/>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51</a:t>
            </a:fld>
            <a:endParaRPr/>
          </a:p>
        </p:txBody>
      </p:sp>
      <p:pic>
        <p:nvPicPr>
          <p:cNvPr id="472" name="Google Shape;472;p66"/>
          <p:cNvPicPr preferRelativeResize="0"/>
          <p:nvPr/>
        </p:nvPicPr>
        <p:blipFill>
          <a:blip r:embed="rId3">
            <a:alphaModFix/>
          </a:blip>
          <a:stretch>
            <a:fillRect/>
          </a:stretch>
        </p:blipFill>
        <p:spPr>
          <a:xfrm>
            <a:off x="2270406" y="2276725"/>
            <a:ext cx="4903477" cy="266055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神經網路預測成效相關指標</a:t>
            </a:r>
            <a:endParaRPr lang="zh-TW" altLang="en-US"/>
          </a:p>
        </p:txBody>
      </p:sp>
      <p:sp>
        <p:nvSpPr>
          <p:cNvPr id="3" name="文字版面配置區 2"/>
          <p:cNvSpPr>
            <a:spLocks noGrp="1"/>
          </p:cNvSpPr>
          <p:nvPr>
            <p:ph type="body" idx="1"/>
          </p:nvPr>
        </p:nvSpPr>
        <p:spPr/>
        <p:txBody>
          <a:bodyPr/>
          <a:lstStyle/>
          <a:p>
            <a:r>
              <a:rPr lang="zh-TW" altLang="en-US" smtClean="0"/>
              <a:t>預測結果</a:t>
            </a:r>
            <a:r>
              <a:rPr lang="en-US" altLang="zh-TW" smtClean="0"/>
              <a:t>(</a:t>
            </a:r>
            <a:r>
              <a:rPr lang="zh-TW" altLang="en-US" smtClean="0"/>
              <a:t>表格</a:t>
            </a:r>
            <a:r>
              <a:rPr lang="en-US" altLang="zh-TW" smtClean="0"/>
              <a:t>)</a:t>
            </a:r>
            <a:r>
              <a:rPr lang="zh-TW" altLang="en-US" smtClean="0"/>
              <a:t>：</a:t>
            </a:r>
            <a:r>
              <a:rPr lang="zh-TW" altLang="zh-TW" smtClean="0"/>
              <a:t>列出</a:t>
            </a:r>
            <a:r>
              <a:rPr lang="zh-TW" altLang="zh-TW"/>
              <a:t>整體資料的</a:t>
            </a:r>
            <a:r>
              <a:rPr lang="en-US" altLang="zh-TW"/>
              <a:t>MAPE</a:t>
            </a:r>
            <a:r>
              <a:rPr lang="zh-TW" altLang="zh-TW"/>
              <a:t>、誤差排序後最低的</a:t>
            </a:r>
            <a:r>
              <a:rPr lang="en-US" altLang="zh-TW"/>
              <a:t>75%</a:t>
            </a:r>
            <a:r>
              <a:rPr lang="zh-TW" altLang="zh-TW"/>
              <a:t>、</a:t>
            </a:r>
            <a:r>
              <a:rPr lang="en-US" altLang="zh-TW"/>
              <a:t>50%</a:t>
            </a:r>
            <a:r>
              <a:rPr lang="zh-TW" altLang="zh-TW"/>
              <a:t>、</a:t>
            </a:r>
            <a:r>
              <a:rPr lang="en-US" altLang="zh-TW"/>
              <a:t>20%</a:t>
            </a:r>
            <a:r>
              <a:rPr lang="zh-TW" altLang="zh-TW"/>
              <a:t>、</a:t>
            </a:r>
            <a:r>
              <a:rPr lang="en-US" altLang="zh-TW"/>
              <a:t>10%</a:t>
            </a:r>
            <a:r>
              <a:rPr lang="zh-TW" altLang="zh-TW"/>
              <a:t>的</a:t>
            </a:r>
            <a:r>
              <a:rPr lang="en-US" altLang="zh-TW"/>
              <a:t>MAPE</a:t>
            </a:r>
            <a:r>
              <a:rPr lang="zh-TW" altLang="zh-TW"/>
              <a:t>與整體</a:t>
            </a:r>
            <a:r>
              <a:rPr lang="en-US" altLang="zh-TW"/>
              <a:t>MSE</a:t>
            </a:r>
            <a:r>
              <a:rPr lang="zh-TW" altLang="zh-TW"/>
              <a:t>的</a:t>
            </a:r>
            <a:r>
              <a:rPr lang="zh-TW" altLang="zh-TW"/>
              <a:t>表格</a:t>
            </a:r>
            <a:r>
              <a:rPr lang="zh-TW" altLang="zh-TW" smtClean="0"/>
              <a:t>，</a:t>
            </a:r>
            <a:r>
              <a:rPr lang="zh-TW" altLang="en-US" smtClean="0"/>
              <a:t>其中</a:t>
            </a:r>
            <a:r>
              <a:rPr lang="en-US" altLang="zh-TW" smtClean="0"/>
              <a:t>75</a:t>
            </a:r>
            <a:r>
              <a:rPr lang="en-US" altLang="zh-TW"/>
              <a:t>%</a:t>
            </a:r>
            <a:r>
              <a:rPr lang="zh-TW" altLang="zh-TW"/>
              <a:t>、</a:t>
            </a:r>
            <a:r>
              <a:rPr lang="en-US" altLang="zh-TW"/>
              <a:t>50%</a:t>
            </a:r>
            <a:r>
              <a:rPr lang="zh-TW" altLang="zh-TW"/>
              <a:t>、</a:t>
            </a:r>
            <a:r>
              <a:rPr lang="en-US" altLang="zh-TW"/>
              <a:t>20%</a:t>
            </a:r>
            <a:r>
              <a:rPr lang="zh-TW" altLang="zh-TW"/>
              <a:t>、</a:t>
            </a:r>
            <a:r>
              <a:rPr lang="en-US" altLang="zh-TW"/>
              <a:t>10%</a:t>
            </a:r>
            <a:r>
              <a:rPr lang="zh-TW" altLang="zh-TW"/>
              <a:t>的</a:t>
            </a:r>
            <a:r>
              <a:rPr lang="en-US" altLang="zh-TW"/>
              <a:t>MAPE</a:t>
            </a:r>
            <a:r>
              <a:rPr lang="zh-TW" altLang="zh-TW"/>
              <a:t>可以</a:t>
            </a:r>
            <a:r>
              <a:rPr lang="zh-TW" altLang="zh-TW" smtClean="0"/>
              <a:t>了解</a:t>
            </a:r>
            <a:r>
              <a:rPr lang="zh-TW" altLang="en-US" smtClean="0"/>
              <a:t>模型在</a:t>
            </a:r>
            <a:r>
              <a:rPr lang="zh-TW" altLang="zh-TW" smtClean="0"/>
              <a:t>不同</a:t>
            </a:r>
            <a:r>
              <a:rPr lang="zh-TW" altLang="zh-TW"/>
              <a:t>百分位數下的預測成效，另外附上</a:t>
            </a:r>
            <a:r>
              <a:rPr lang="en-US" altLang="zh-TW"/>
              <a:t>MSE</a:t>
            </a:r>
            <a:r>
              <a:rPr lang="zh-TW" altLang="zh-TW"/>
              <a:t>的數值以供</a:t>
            </a:r>
            <a:r>
              <a:rPr lang="zh-TW" altLang="zh-TW"/>
              <a:t>參考</a:t>
            </a:r>
            <a:r>
              <a:rPr lang="zh-TW" altLang="zh-TW" smtClean="0"/>
              <a:t>。</a:t>
            </a:r>
            <a:endParaRPr lang="zh-TW" altLang="zh-TW"/>
          </a:p>
          <a:p>
            <a:r>
              <a:rPr lang="en-US" altLang="zh-TW" smtClean="0"/>
              <a:t>Y </a:t>
            </a:r>
            <a:r>
              <a:rPr lang="en-US" altLang="zh-TW"/>
              <a:t>vs Y-hat</a:t>
            </a:r>
            <a:r>
              <a:rPr lang="zh-TW" altLang="zh-TW"/>
              <a:t>散佈</a:t>
            </a:r>
            <a:r>
              <a:rPr lang="zh-TW" altLang="zh-TW" smtClean="0"/>
              <a:t>圖</a:t>
            </a:r>
            <a:r>
              <a:rPr lang="zh-TW" altLang="en-US" smtClean="0"/>
              <a:t>：</a:t>
            </a:r>
            <a:r>
              <a:rPr lang="zh-TW" altLang="zh-TW" smtClean="0"/>
              <a:t>觀察</a:t>
            </a:r>
            <a:r>
              <a:rPr lang="zh-TW" altLang="zh-TW"/>
              <a:t>模型預測值與實際值的差異，理想情況是圖形呈現完全正</a:t>
            </a:r>
            <a:r>
              <a:rPr lang="zh-TW" altLang="zh-TW"/>
              <a:t>相關</a:t>
            </a:r>
            <a:r>
              <a:rPr lang="zh-TW" altLang="zh-TW" smtClean="0"/>
              <a:t>。</a:t>
            </a:r>
            <a:endParaRPr lang="zh-TW" altLang="zh-TW"/>
          </a:p>
          <a:p>
            <a:r>
              <a:rPr lang="en-US" altLang="zh-TW" smtClean="0"/>
              <a:t>MAPE</a:t>
            </a:r>
            <a:r>
              <a:rPr lang="zh-TW" altLang="zh-TW"/>
              <a:t>分布</a:t>
            </a:r>
            <a:r>
              <a:rPr lang="zh-TW" altLang="zh-TW" smtClean="0"/>
              <a:t>圖</a:t>
            </a:r>
            <a:r>
              <a:rPr lang="zh-TW" altLang="en-US" smtClean="0"/>
              <a:t>：</a:t>
            </a:r>
            <a:r>
              <a:rPr lang="zh-TW" altLang="zh-TW" smtClean="0"/>
              <a:t>觀察</a:t>
            </a:r>
            <a:r>
              <a:rPr lang="zh-TW" altLang="zh-TW"/>
              <a:t>出</a:t>
            </a:r>
            <a:r>
              <a:rPr lang="en-US" altLang="zh-TW"/>
              <a:t>MAPE</a:t>
            </a:r>
            <a:r>
              <a:rPr lang="zh-TW" altLang="zh-TW"/>
              <a:t>的分布概況，</a:t>
            </a:r>
            <a:r>
              <a:rPr lang="en-US" altLang="zh-TW"/>
              <a:t>MAPE</a:t>
            </a:r>
            <a:r>
              <a:rPr lang="zh-TW" altLang="zh-TW"/>
              <a:t>是否分布平均或有極端值影響整體</a:t>
            </a:r>
            <a:r>
              <a:rPr lang="en-US" altLang="zh-TW"/>
              <a:t>MAPE</a:t>
            </a:r>
            <a:r>
              <a:rPr lang="zh-TW" altLang="zh-TW"/>
              <a:t>。</a:t>
            </a:r>
            <a:endParaRPr lang="zh-TW" altLang="en-US"/>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52</a:t>
            </a:fld>
            <a:endParaRPr lang="zh-TW" altLang="en-US"/>
          </a:p>
        </p:txBody>
      </p:sp>
    </p:spTree>
    <p:extLst>
      <p:ext uri="{BB962C8B-B14F-4D97-AF65-F5344CB8AC3E}">
        <p14:creationId xmlns:p14="http://schemas.microsoft.com/office/powerpoint/2010/main" val="3525369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7"/>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(一) ANN預測結果</a:t>
            </a:r>
            <a:endParaRPr/>
          </a:p>
        </p:txBody>
      </p:sp>
      <p:sp>
        <p:nvSpPr>
          <p:cNvPr id="478" name="Google Shape;478;p67"/>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53</a:t>
            </a:fld>
            <a:endParaRPr/>
          </a:p>
        </p:txBody>
      </p:sp>
      <p:graphicFrame>
        <p:nvGraphicFramePr>
          <p:cNvPr id="479" name="Google Shape;479;p67"/>
          <p:cNvGraphicFramePr/>
          <p:nvPr>
            <p:extLst>
              <p:ext uri="{D42A27DB-BD31-4B8C-83A1-F6EECF244321}">
                <p14:modId xmlns:p14="http://schemas.microsoft.com/office/powerpoint/2010/main" val="814804104"/>
              </p:ext>
            </p:extLst>
          </p:nvPr>
        </p:nvGraphicFramePr>
        <p:xfrm>
          <a:off x="893700" y="1208875"/>
          <a:ext cx="7431150" cy="3627956"/>
        </p:xfrm>
        <a:graphic>
          <a:graphicData uri="http://schemas.openxmlformats.org/drawingml/2006/table">
            <a:tbl>
              <a:tblPr>
                <a:noFill/>
                <a:tableStyleId>{BD46935B-DB1D-4AA7-8973-1E4AF2C198EE}</a:tableStyleId>
              </a:tblPr>
              <a:tblGrid>
                <a:gridCol w="4574707">
                  <a:extLst>
                    <a:ext uri="{9D8B030D-6E8A-4147-A177-3AD203B41FA5}">
                      <a16:colId xmlns:a16="http://schemas.microsoft.com/office/drawing/2014/main" val="20000"/>
                    </a:ext>
                  </a:extLst>
                </a:gridCol>
                <a:gridCol w="2856443">
                  <a:extLst>
                    <a:ext uri="{9D8B030D-6E8A-4147-A177-3AD203B41FA5}">
                      <a16:colId xmlns:a16="http://schemas.microsoft.com/office/drawing/2014/main" val="20001"/>
                    </a:ext>
                  </a:extLst>
                </a:gridCol>
              </a:tblGrid>
              <a:tr h="772375">
                <a:tc>
                  <a:txBody>
                    <a:bodyPr/>
                    <a:lstStyle/>
                    <a:p>
                      <a:pPr marL="0" lvl="0" indent="0" algn="l" rtl="0">
                        <a:spcBef>
                          <a:spcPts val="0"/>
                        </a:spcBef>
                        <a:spcAft>
                          <a:spcPts val="0"/>
                        </a:spcAft>
                        <a:buNone/>
                      </a:pPr>
                      <a:endParaRPr sz="1600"/>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ctr" rtl="0">
                        <a:spcBef>
                          <a:spcPts val="0"/>
                        </a:spcBef>
                        <a:spcAft>
                          <a:spcPts val="0"/>
                        </a:spcAft>
                        <a:buNone/>
                      </a:pPr>
                      <a:r>
                        <a:rPr lang="zh-TW" sz="1600" b="1">
                          <a:latin typeface="Microsoft JhengHei"/>
                          <a:ea typeface="Microsoft JhengHei"/>
                          <a:cs typeface="Microsoft JhengHei"/>
                          <a:sym typeface="Microsoft JhengHei"/>
                        </a:rPr>
                        <a:t>ANN</a:t>
                      </a:r>
                      <a:endParaRPr sz="1600" b="1">
                        <a:latin typeface="Microsoft JhengHei"/>
                        <a:ea typeface="Microsoft JhengHei"/>
                        <a:cs typeface="Microsoft JhengHei"/>
                        <a:sym typeface="Microsoft JhengHei"/>
                      </a:endParaRPr>
                    </a:p>
                    <a:p>
                      <a:pPr marL="0" lvl="0" indent="0" algn="ctr" rtl="0">
                        <a:spcBef>
                          <a:spcPts val="0"/>
                        </a:spcBef>
                        <a:spcAft>
                          <a:spcPts val="0"/>
                        </a:spcAft>
                        <a:buNone/>
                      </a:pPr>
                      <a:r>
                        <a:rPr lang="zh-TW" sz="1400" b="1">
                          <a:latin typeface="Microsoft JhengHei"/>
                          <a:ea typeface="Microsoft JhengHei"/>
                          <a:cs typeface="Microsoft JhengHei"/>
                          <a:sym typeface="Microsoft JhengHei"/>
                        </a:rPr>
                        <a:t>內部+食品飲料及菸草製品零售業之營業額</a:t>
                      </a:r>
                      <a:endParaRPr sz="1400" b="1">
                        <a:latin typeface="Microsoft JhengHei"/>
                        <a:ea typeface="Microsoft JhengHei"/>
                        <a:cs typeface="Microsoft JhengHei"/>
                        <a:sym typeface="Microsoft JhengHei"/>
                      </a:endParaRPr>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0"/>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整體資料的MAPE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3721.9441</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1"/>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誤差排序後最低的75%資料的MAPE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378.4747</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2"/>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誤差排序後最低的50%資料的MAPE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142.2847</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3"/>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誤差排序後最低的20%資料的MAPE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55.2040</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4"/>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誤差排序後最低的10%資料的MAPE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29.2466</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5"/>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MSE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highlight>
                            <a:srgbClr val="FFFFFF"/>
                          </a:highlight>
                        </a:rPr>
                        <a:t>3385788.2536</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8"/>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(一) ANN預測結果 - Y vs Y-hat散佈圖</a:t>
            </a:r>
            <a:endParaRPr/>
          </a:p>
        </p:txBody>
      </p:sp>
      <p:sp>
        <p:nvSpPr>
          <p:cNvPr id="485" name="Google Shape;485;p68"/>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marR="0" lvl="0" indent="-228600" algn="l" rtl="0">
              <a:spcBef>
                <a:spcPts val="0"/>
              </a:spcBef>
              <a:spcAft>
                <a:spcPts val="0"/>
              </a:spcAft>
              <a:buNone/>
            </a:pPr>
            <a:r>
              <a:rPr lang="zh-TW" sz="1400">
                <a:solidFill>
                  <a:srgbClr val="000000"/>
                </a:solidFill>
              </a:rPr>
              <a:t>               *備註：</a:t>
            </a:r>
            <a:r>
              <a:rPr lang="zh-TW" sz="1400">
                <a:solidFill>
                  <a:srgbClr val="FF0000"/>
                </a:solidFill>
              </a:rPr>
              <a:t>紅線</a:t>
            </a:r>
            <a:r>
              <a:rPr lang="zh-TW" sz="1400">
                <a:solidFill>
                  <a:srgbClr val="000000"/>
                </a:solidFill>
              </a:rPr>
              <a:t>為45度線，若模型完美預測，則所有點應落在紅線上</a:t>
            </a:r>
            <a:endParaRPr sz="1400"/>
          </a:p>
        </p:txBody>
      </p:sp>
      <p:sp>
        <p:nvSpPr>
          <p:cNvPr id="486" name="Google Shape;486;p68"/>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54</a:t>
            </a:fld>
            <a:endParaRPr>
              <a:solidFill>
                <a:schemeClr val="bg2"/>
              </a:solidFill>
            </a:endParaRPr>
          </a:p>
        </p:txBody>
      </p:sp>
      <p:pic>
        <p:nvPicPr>
          <p:cNvPr id="487" name="Google Shape;487;p68"/>
          <p:cNvPicPr preferRelativeResize="0"/>
          <p:nvPr/>
        </p:nvPicPr>
        <p:blipFill>
          <a:blip r:embed="rId3">
            <a:alphaModFix/>
          </a:blip>
          <a:stretch>
            <a:fillRect/>
          </a:stretch>
        </p:blipFill>
        <p:spPr>
          <a:xfrm>
            <a:off x="819150" y="1208875"/>
            <a:ext cx="7604354" cy="3334800"/>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9"/>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(一) ANN預測結果 - MAPE分布圖</a:t>
            </a:r>
            <a:endParaRPr/>
          </a:p>
        </p:txBody>
      </p:sp>
      <p:sp>
        <p:nvSpPr>
          <p:cNvPr id="493" name="Google Shape;493;p69"/>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55</a:t>
            </a:fld>
            <a:endParaRPr>
              <a:solidFill>
                <a:schemeClr val="bg2"/>
              </a:solidFill>
            </a:endParaRPr>
          </a:p>
        </p:txBody>
      </p:sp>
      <p:pic>
        <p:nvPicPr>
          <p:cNvPr id="494" name="Google Shape;494;p69"/>
          <p:cNvPicPr preferRelativeResize="0"/>
          <p:nvPr/>
        </p:nvPicPr>
        <p:blipFill rotWithShape="1">
          <a:blip r:embed="rId3">
            <a:alphaModFix/>
          </a:blip>
          <a:srcRect t="49" b="59"/>
          <a:stretch/>
        </p:blipFill>
        <p:spPr>
          <a:xfrm>
            <a:off x="1219200" y="1208875"/>
            <a:ext cx="6618623" cy="3331300"/>
          </a:xfrm>
          <a:prstGeom prst="rect">
            <a:avLst/>
          </a:prstGeom>
          <a:noFill/>
          <a:ln>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7"/>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lvl="0"/>
            <a:r>
              <a:rPr lang="zh-TW" altLang="zh-TW"/>
              <a:t>(二) LSTM預測結果</a:t>
            </a:r>
            <a:endParaRPr/>
          </a:p>
        </p:txBody>
      </p:sp>
      <p:sp>
        <p:nvSpPr>
          <p:cNvPr id="478" name="Google Shape;478;p67"/>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56</a:t>
            </a:fld>
            <a:endParaRPr/>
          </a:p>
        </p:txBody>
      </p:sp>
      <p:graphicFrame>
        <p:nvGraphicFramePr>
          <p:cNvPr id="479" name="Google Shape;479;p67"/>
          <p:cNvGraphicFramePr/>
          <p:nvPr>
            <p:extLst>
              <p:ext uri="{D42A27DB-BD31-4B8C-83A1-F6EECF244321}">
                <p14:modId xmlns:p14="http://schemas.microsoft.com/office/powerpoint/2010/main" val="1389174091"/>
              </p:ext>
            </p:extLst>
          </p:nvPr>
        </p:nvGraphicFramePr>
        <p:xfrm>
          <a:off x="893700" y="1208875"/>
          <a:ext cx="7431150" cy="3627956"/>
        </p:xfrm>
        <a:graphic>
          <a:graphicData uri="http://schemas.openxmlformats.org/drawingml/2006/table">
            <a:tbl>
              <a:tblPr>
                <a:noFill/>
                <a:tableStyleId>{BD46935B-DB1D-4AA7-8973-1E4AF2C198EE}</a:tableStyleId>
              </a:tblPr>
              <a:tblGrid>
                <a:gridCol w="4574707">
                  <a:extLst>
                    <a:ext uri="{9D8B030D-6E8A-4147-A177-3AD203B41FA5}">
                      <a16:colId xmlns:a16="http://schemas.microsoft.com/office/drawing/2014/main" val="20000"/>
                    </a:ext>
                  </a:extLst>
                </a:gridCol>
                <a:gridCol w="2856443">
                  <a:extLst>
                    <a:ext uri="{9D8B030D-6E8A-4147-A177-3AD203B41FA5}">
                      <a16:colId xmlns:a16="http://schemas.microsoft.com/office/drawing/2014/main" val="20001"/>
                    </a:ext>
                  </a:extLst>
                </a:gridCol>
              </a:tblGrid>
              <a:tr h="772375">
                <a:tc>
                  <a:txBody>
                    <a:bodyPr/>
                    <a:lstStyle/>
                    <a:p>
                      <a:pPr marL="0" lvl="0" indent="0" algn="l" rtl="0">
                        <a:spcBef>
                          <a:spcPts val="0"/>
                        </a:spcBef>
                        <a:spcAft>
                          <a:spcPts val="0"/>
                        </a:spcAft>
                        <a:buNone/>
                      </a:pPr>
                      <a:endParaRPr sz="1800"/>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ctr" rtl="0">
                        <a:spcBef>
                          <a:spcPts val="0"/>
                        </a:spcBef>
                        <a:spcAft>
                          <a:spcPts val="0"/>
                        </a:spcAft>
                        <a:buNone/>
                      </a:pPr>
                      <a:r>
                        <a:rPr lang="zh-TW" sz="1600" b="1">
                          <a:latin typeface="Microsoft JhengHei"/>
                          <a:ea typeface="Microsoft JhengHei"/>
                          <a:cs typeface="Microsoft JhengHei"/>
                          <a:sym typeface="Microsoft JhengHei"/>
                        </a:rPr>
                        <a:t>LSTM</a:t>
                      </a:r>
                      <a:endParaRPr sz="1600" b="1">
                        <a:latin typeface="Microsoft JhengHei"/>
                        <a:ea typeface="Microsoft JhengHei"/>
                        <a:cs typeface="Microsoft JhengHei"/>
                        <a:sym typeface="Microsoft JhengHei"/>
                      </a:endParaRPr>
                    </a:p>
                    <a:p>
                      <a:pPr marL="0" lvl="0" indent="0" algn="ctr" rtl="0">
                        <a:spcBef>
                          <a:spcPts val="0"/>
                        </a:spcBef>
                        <a:spcAft>
                          <a:spcPts val="0"/>
                        </a:spcAft>
                        <a:buNone/>
                      </a:pPr>
                      <a:r>
                        <a:rPr lang="zh-TW" sz="1400" b="1">
                          <a:latin typeface="Microsoft JhengHei"/>
                          <a:ea typeface="Microsoft JhengHei"/>
                          <a:cs typeface="Microsoft JhengHei"/>
                          <a:sym typeface="Microsoft JhengHei"/>
                        </a:rPr>
                        <a:t>內部變數 </a:t>
                      </a:r>
                      <a:endParaRPr sz="1400" b="1">
                        <a:latin typeface="Microsoft JhengHei"/>
                        <a:ea typeface="Microsoft JhengHei"/>
                        <a:cs typeface="Microsoft JhengHei"/>
                        <a:sym typeface="Microsoft JhengHei"/>
                      </a:endParaRPr>
                    </a:p>
                    <a:p>
                      <a:pPr marL="0" lvl="0" indent="0" algn="ctr" rtl="0">
                        <a:spcBef>
                          <a:spcPts val="0"/>
                        </a:spcBef>
                        <a:spcAft>
                          <a:spcPts val="0"/>
                        </a:spcAft>
                        <a:buNone/>
                      </a:pPr>
                      <a:r>
                        <a:rPr lang="zh-TW" sz="1400" b="1">
                          <a:latin typeface="Microsoft JhengHei"/>
                          <a:ea typeface="Microsoft JhengHei"/>
                          <a:cs typeface="Microsoft JhengHei"/>
                          <a:sym typeface="Microsoft JhengHei"/>
                        </a:rPr>
                        <a:t>+ 零售業營業額 &amp; 農曆節慶</a:t>
                      </a:r>
                      <a:endParaRPr sz="1400" b="1">
                        <a:latin typeface="Microsoft JhengHei"/>
                        <a:ea typeface="Microsoft JhengHei"/>
                        <a:cs typeface="Microsoft JhengHei"/>
                        <a:sym typeface="Microsoft JhengHei"/>
                      </a:endParaRPr>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0"/>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整體資料的MAPE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3805.7969</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1"/>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誤差排序後最低的75%資料的MAPE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355.3944</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2"/>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誤差排序後最低的50%資料的MAPE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134.0325</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3"/>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誤差排序後最低的20%資料的MAPE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54.6444</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4"/>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誤差排序後最低的10%資料的MAPE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t>28.5452</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tcPr>
                </a:tc>
                <a:extLst>
                  <a:ext uri="{0D108BD9-81ED-4DB2-BD59-A6C34878D82A}">
                    <a16:rowId xmlns:a16="http://schemas.microsoft.com/office/drawing/2014/main" val="10005"/>
                  </a:ext>
                </a:extLst>
              </a:tr>
              <a:tr h="420525">
                <a:tc>
                  <a:txBody>
                    <a:bodyPr/>
                    <a:lstStyle/>
                    <a:p>
                      <a:pPr marL="0" lvl="0" indent="0" algn="l" rtl="0">
                        <a:lnSpc>
                          <a:spcPct val="115000"/>
                        </a:lnSpc>
                        <a:spcBef>
                          <a:spcPts val="0"/>
                        </a:spcBef>
                        <a:spcAft>
                          <a:spcPts val="0"/>
                        </a:spcAft>
                        <a:buNone/>
                      </a:pPr>
                      <a:r>
                        <a:rPr lang="zh-TW" sz="1600" b="1">
                          <a:latin typeface="Microsoft JhengHei"/>
                          <a:ea typeface="Microsoft JhengHei"/>
                          <a:cs typeface="Microsoft JhengHei"/>
                          <a:sym typeface="Microsoft JhengHei"/>
                        </a:rPr>
                        <a:t>MSE</a:t>
                      </a:r>
                      <a:endParaRPr sz="1600" b="1">
                        <a:latin typeface="Microsoft JhengHei"/>
                        <a:ea typeface="Microsoft JhengHei"/>
                        <a:cs typeface="Microsoft JhengHei"/>
                        <a:sym typeface="Microsoft JhengHei"/>
                      </a:endParaRPr>
                    </a:p>
                  </a:txBody>
                  <a:tcPr marL="91425" marR="91425" marT="91425" marB="91425">
                    <a:lnL w="9525"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9525" cap="flat" cmpd="sng">
                      <a:solidFill>
                        <a:srgbClr val="783F04"/>
                      </a:solidFill>
                      <a:prstDash val="solid"/>
                      <a:round/>
                      <a:headEnd type="none" w="sm" len="sm"/>
                      <a:tailEnd type="none" w="sm" len="sm"/>
                    </a:lnT>
                    <a:lnB w="9525" cap="flat" cmpd="sng">
                      <a:solidFill>
                        <a:srgbClr val="783F04"/>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zh-TW" sz="1600">
                          <a:highlight>
                            <a:srgbClr val="FFFFFF"/>
                          </a:highlight>
                        </a:rPr>
                        <a:t>2906503.2918</a:t>
                      </a:r>
                      <a:endParaRPr sz="1600"/>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39249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1"/>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(二) LSTM預測結果 - Y vs Y-hat散佈圖</a:t>
            </a:r>
            <a:endParaRPr/>
          </a:p>
        </p:txBody>
      </p:sp>
      <p:sp>
        <p:nvSpPr>
          <p:cNvPr id="507" name="Google Shape;507;p71"/>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marR="0" lvl="0" indent="-228600" algn="l" rtl="0">
              <a:spcBef>
                <a:spcPts val="0"/>
              </a:spcBef>
              <a:spcAft>
                <a:spcPts val="0"/>
              </a:spcAft>
              <a:buNone/>
            </a:pPr>
            <a:r>
              <a:rPr lang="zh-TW" sz="1400">
                <a:solidFill>
                  <a:srgbClr val="000000"/>
                </a:solidFill>
              </a:rPr>
              <a:t>               *備註：</a:t>
            </a:r>
            <a:r>
              <a:rPr lang="zh-TW" sz="1400">
                <a:solidFill>
                  <a:srgbClr val="FF0000"/>
                </a:solidFill>
              </a:rPr>
              <a:t>紅線</a:t>
            </a:r>
            <a:r>
              <a:rPr lang="zh-TW" sz="1400">
                <a:solidFill>
                  <a:srgbClr val="000000"/>
                </a:solidFill>
              </a:rPr>
              <a:t>為45度線，若模型完美預測，則所有點應落在紅線上</a:t>
            </a:r>
            <a:endParaRPr sz="1400"/>
          </a:p>
        </p:txBody>
      </p:sp>
      <p:sp>
        <p:nvSpPr>
          <p:cNvPr id="508" name="Google Shape;508;p71"/>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57</a:t>
            </a:fld>
            <a:endParaRPr>
              <a:solidFill>
                <a:schemeClr val="bg2"/>
              </a:solidFill>
            </a:endParaRPr>
          </a:p>
        </p:txBody>
      </p:sp>
      <p:pic>
        <p:nvPicPr>
          <p:cNvPr id="509" name="Google Shape;509;p71"/>
          <p:cNvPicPr preferRelativeResize="0"/>
          <p:nvPr/>
        </p:nvPicPr>
        <p:blipFill>
          <a:blip r:embed="rId3">
            <a:alphaModFix/>
          </a:blip>
          <a:stretch>
            <a:fillRect/>
          </a:stretch>
        </p:blipFill>
        <p:spPr>
          <a:xfrm>
            <a:off x="762000" y="1056475"/>
            <a:ext cx="7505700" cy="3461025"/>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72"/>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(二) LSTM預測結果 - MAPE分布圖</a:t>
            </a:r>
            <a:endParaRPr/>
          </a:p>
        </p:txBody>
      </p:sp>
      <p:sp>
        <p:nvSpPr>
          <p:cNvPr id="515" name="Google Shape;515;p72"/>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solidFill>
                  <a:schemeClr val="bg2"/>
                </a:solidFill>
              </a:rPr>
              <a:t>58</a:t>
            </a:fld>
            <a:endParaRPr>
              <a:solidFill>
                <a:schemeClr val="bg2"/>
              </a:solidFill>
            </a:endParaRPr>
          </a:p>
        </p:txBody>
      </p:sp>
      <p:pic>
        <p:nvPicPr>
          <p:cNvPr id="516" name="Google Shape;516;p72"/>
          <p:cNvPicPr preferRelativeResize="0"/>
          <p:nvPr/>
        </p:nvPicPr>
        <p:blipFill>
          <a:blip r:embed="rId3">
            <a:alphaModFix/>
          </a:blip>
          <a:stretch>
            <a:fillRect/>
          </a:stretch>
        </p:blipFill>
        <p:spPr>
          <a:xfrm>
            <a:off x="819150" y="1208875"/>
            <a:ext cx="7010400" cy="3514725"/>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3"/>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小結</a:t>
            </a:r>
            <a:endParaRPr/>
          </a:p>
        </p:txBody>
      </p:sp>
      <p:sp>
        <p:nvSpPr>
          <p:cNvPr id="522" name="Google Shape;522;p73"/>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zh-TW">
                <a:solidFill>
                  <a:srgbClr val="000000"/>
                </a:solidFill>
              </a:rPr>
              <a:t>ANN與LSTM均採用最佳的變數組合，</a:t>
            </a:r>
            <a:r>
              <a:rPr lang="zh-TW" u="sng">
                <a:solidFill>
                  <a:srgbClr val="000000"/>
                </a:solidFill>
              </a:rPr>
              <a:t>MAPE是ANN略佳，MSE則是LSTM勝出</a:t>
            </a:r>
            <a:r>
              <a:rPr lang="zh-TW">
                <a:solidFill>
                  <a:srgbClr val="000000"/>
                </a:solidFill>
              </a:rPr>
              <a:t>，但大體上差距並不大。</a:t>
            </a:r>
            <a:endParaRPr>
              <a:solidFill>
                <a:srgbClr val="000000"/>
              </a:solidFill>
            </a:endParaRPr>
          </a:p>
          <a:p>
            <a:pPr marL="457200" lvl="0" indent="-342900" algn="l" rtl="0">
              <a:spcBef>
                <a:spcPts val="0"/>
              </a:spcBef>
              <a:spcAft>
                <a:spcPts val="0"/>
              </a:spcAft>
              <a:buClr>
                <a:srgbClr val="000000"/>
              </a:buClr>
              <a:buSzPts val="1800"/>
              <a:buChar char="●"/>
            </a:pPr>
            <a:r>
              <a:rPr lang="zh-TW">
                <a:solidFill>
                  <a:srgbClr val="000000"/>
                </a:solidFill>
              </a:rPr>
              <a:t>補0的資料，神經網路</a:t>
            </a:r>
            <a:r>
              <a:rPr lang="zh-TW" b="1">
                <a:solidFill>
                  <a:srgbClr val="000000"/>
                </a:solidFill>
              </a:rPr>
              <a:t>高估</a:t>
            </a:r>
            <a:r>
              <a:rPr lang="zh-TW">
                <a:solidFill>
                  <a:srgbClr val="000000"/>
                </a:solidFill>
              </a:rPr>
              <a:t>造成MAPE暴增。</a:t>
            </a:r>
            <a:endParaRPr>
              <a:solidFill>
                <a:srgbClr val="000000"/>
              </a:solidFill>
            </a:endParaRPr>
          </a:p>
          <a:p>
            <a:pPr marL="457200" lvl="0" indent="-342900" algn="l" rtl="0">
              <a:spcBef>
                <a:spcPts val="0"/>
              </a:spcBef>
              <a:spcAft>
                <a:spcPts val="0"/>
              </a:spcAft>
              <a:buClr>
                <a:srgbClr val="000000"/>
              </a:buClr>
              <a:buSzPts val="1800"/>
              <a:buChar char="●"/>
            </a:pPr>
            <a:r>
              <a:rPr lang="zh-TW">
                <a:solidFill>
                  <a:srgbClr val="000000"/>
                </a:solidFill>
              </a:rPr>
              <a:t>產品在該月份若</a:t>
            </a:r>
            <a:r>
              <a:rPr lang="zh-TW" b="1">
                <a:solidFill>
                  <a:srgbClr val="000000"/>
                </a:solidFill>
              </a:rPr>
              <a:t>有銷貨量</a:t>
            </a:r>
            <a:r>
              <a:rPr lang="zh-TW">
                <a:solidFill>
                  <a:srgbClr val="000000"/>
                </a:solidFill>
              </a:rPr>
              <a:t>時，模型仍可預測的不錯。</a:t>
            </a:r>
            <a:endParaRPr>
              <a:solidFill>
                <a:srgbClr val="000000"/>
              </a:solidFill>
            </a:endParaRPr>
          </a:p>
          <a:p>
            <a:pPr marL="457200" lvl="0" indent="-342900" algn="l" rtl="0">
              <a:spcBef>
                <a:spcPts val="0"/>
              </a:spcBef>
              <a:spcAft>
                <a:spcPts val="0"/>
              </a:spcAft>
              <a:buClr>
                <a:srgbClr val="000000"/>
              </a:buClr>
              <a:buSzPts val="1800"/>
              <a:buChar char="●"/>
            </a:pPr>
            <a:r>
              <a:rPr lang="zh-TW" u="sng">
                <a:solidFill>
                  <a:srgbClr val="000000"/>
                </a:solidFill>
              </a:rPr>
              <a:t>部分產品的預測成效頗差</a:t>
            </a:r>
            <a:r>
              <a:rPr lang="zh-TW">
                <a:solidFill>
                  <a:srgbClr val="000000"/>
                </a:solidFill>
              </a:rPr>
              <a:t>，導致整體預測效果看似</a:t>
            </a:r>
            <a:r>
              <a:rPr lang="zh-TW" u="sng">
                <a:solidFill>
                  <a:srgbClr val="000000"/>
                </a:solidFill>
              </a:rPr>
              <a:t>不佳</a:t>
            </a:r>
            <a:r>
              <a:rPr lang="zh-TW">
                <a:solidFill>
                  <a:srgbClr val="000000"/>
                </a:solidFill>
              </a:rPr>
              <a:t>。</a:t>
            </a:r>
            <a:endParaRPr>
              <a:solidFill>
                <a:srgbClr val="000000"/>
              </a:solidFill>
            </a:endParaRPr>
          </a:p>
        </p:txBody>
      </p:sp>
      <p:sp>
        <p:nvSpPr>
          <p:cNvPr id="523" name="Google Shape;523;p7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59</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研究目的</a:t>
            </a:r>
            <a:endParaRPr/>
          </a:p>
        </p:txBody>
      </p:sp>
      <p:sp>
        <p:nvSpPr>
          <p:cNvPr id="209" name="Google Shape;209;p30"/>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457200" algn="l" rtl="0">
              <a:spcBef>
                <a:spcPts val="1200"/>
              </a:spcBef>
              <a:spcAft>
                <a:spcPts val="0"/>
              </a:spcAft>
              <a:buNone/>
            </a:pPr>
            <a:r>
              <a:rPr lang="zh-TW">
                <a:solidFill>
                  <a:srgbClr val="000000"/>
                </a:solidFill>
              </a:rPr>
              <a:t>本研究為了有效幫助企業經營者掌握產品的實銷貨量並制定相關的決策，在此，本研究以列點的方式提出本研究的研究目標：</a:t>
            </a:r>
            <a:endParaRPr>
              <a:solidFill>
                <a:srgbClr val="000000"/>
              </a:solidFill>
            </a:endParaRPr>
          </a:p>
          <a:p>
            <a:pPr marL="0" lvl="0" indent="0" algn="l" rtl="0">
              <a:spcBef>
                <a:spcPts val="1200"/>
              </a:spcBef>
              <a:spcAft>
                <a:spcPts val="0"/>
              </a:spcAft>
              <a:buNone/>
            </a:pPr>
            <a:r>
              <a:rPr lang="zh-TW">
                <a:solidFill>
                  <a:srgbClr val="000000"/>
                </a:solidFill>
              </a:rPr>
              <a:t>(一) 找出影響實銷貨量的因素</a:t>
            </a:r>
            <a:endParaRPr>
              <a:solidFill>
                <a:srgbClr val="000000"/>
              </a:solidFill>
            </a:endParaRPr>
          </a:p>
          <a:p>
            <a:pPr marL="0" lvl="0" indent="0" algn="l" rtl="0">
              <a:spcBef>
                <a:spcPts val="1200"/>
              </a:spcBef>
              <a:spcAft>
                <a:spcPts val="0"/>
              </a:spcAft>
              <a:buNone/>
            </a:pPr>
            <a:r>
              <a:rPr lang="zh-TW">
                <a:solidFill>
                  <a:srgbClr val="000000"/>
                </a:solidFill>
              </a:rPr>
              <a:t>(二) 建構對於實銷貨量有良好預測力的數學模型</a:t>
            </a:r>
            <a:endParaRPr/>
          </a:p>
        </p:txBody>
      </p:sp>
      <p:sp>
        <p:nvSpPr>
          <p:cNvPr id="210" name="Google Shape;210;p30"/>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4"/>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3600" b="1">
                <a:latin typeface="Microsoft JhengHei"/>
                <a:ea typeface="Microsoft JhengHei"/>
                <a:cs typeface="Microsoft JhengHei"/>
                <a:sym typeface="Microsoft JhengHei"/>
              </a:rPr>
              <a:t>六、與基準模型的比較</a:t>
            </a:r>
            <a:endParaRPr sz="3600" b="1">
              <a:latin typeface="Microsoft JhengHei"/>
              <a:ea typeface="Microsoft JhengHei"/>
              <a:cs typeface="Microsoft JhengHei"/>
              <a:sym typeface="Microsoft JhengHei"/>
            </a:endParaRPr>
          </a:p>
        </p:txBody>
      </p:sp>
      <p:sp>
        <p:nvSpPr>
          <p:cNvPr id="529" name="Google Shape;529;p7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60</a:t>
            </a:fld>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與基準模型的比較</a:t>
            </a:r>
            <a:endParaRPr lang="zh-TW" altLang="en-US"/>
          </a:p>
        </p:txBody>
      </p:sp>
      <p:sp>
        <p:nvSpPr>
          <p:cNvPr id="5" name="文字版面配置區 4"/>
          <p:cNvSpPr>
            <a:spLocks noGrp="1"/>
          </p:cNvSpPr>
          <p:nvPr>
            <p:ph type="body" idx="1"/>
          </p:nvPr>
        </p:nvSpPr>
        <p:spPr/>
        <p:txBody>
          <a:bodyPr/>
          <a:lstStyle/>
          <a:p>
            <a:r>
              <a:rPr lang="zh-TW" altLang="en-US" smtClean="0">
                <a:solidFill>
                  <a:srgbClr val="000000"/>
                </a:solidFill>
              </a:rPr>
              <a:t>透過下一頁的表格，比較不同模型之間其最佳</a:t>
            </a:r>
            <a:r>
              <a:rPr lang="zh-TW" altLang="en-US">
                <a:solidFill>
                  <a:srgbClr val="000000"/>
                </a:solidFill>
              </a:rPr>
              <a:t>變數</a:t>
            </a:r>
            <a:r>
              <a:rPr lang="zh-TW" altLang="en-US" smtClean="0">
                <a:solidFill>
                  <a:srgbClr val="000000"/>
                </a:solidFill>
              </a:rPr>
              <a:t>組合的預測結果，看神經網路模型是否能夠打敗基準模型。</a:t>
            </a:r>
            <a:endParaRPr lang="en-US" altLang="zh-TW" smtClean="0">
              <a:solidFill>
                <a:srgbClr val="000000"/>
              </a:solidFill>
            </a:endParaRPr>
          </a:p>
          <a:p>
            <a:r>
              <a:rPr lang="zh-TW" altLang="en-US" smtClean="0">
                <a:solidFill>
                  <a:srgbClr val="000000"/>
                </a:solidFill>
              </a:rPr>
              <a:t>在下一頁的表格中，在相同的模型表現指標下</a:t>
            </a:r>
            <a:r>
              <a:rPr lang="en-US" altLang="zh-TW" smtClean="0">
                <a:solidFill>
                  <a:srgbClr val="000000"/>
                </a:solidFill>
              </a:rPr>
              <a:t>(</a:t>
            </a:r>
            <a:r>
              <a:rPr lang="zh-TW" altLang="en-US">
                <a:solidFill>
                  <a:srgbClr val="000000"/>
                </a:solidFill>
              </a:rPr>
              <a:t>如</a:t>
            </a:r>
            <a:r>
              <a:rPr lang="en-US" altLang="zh-TW" smtClean="0">
                <a:solidFill>
                  <a:srgbClr val="000000"/>
                </a:solidFill>
              </a:rPr>
              <a:t>MSE</a:t>
            </a:r>
            <a:r>
              <a:rPr lang="zh-TW" altLang="en-US" smtClean="0">
                <a:solidFill>
                  <a:srgbClr val="000000"/>
                </a:solidFill>
              </a:rPr>
              <a:t>、</a:t>
            </a:r>
            <a:r>
              <a:rPr lang="en-US" altLang="zh-TW" smtClean="0">
                <a:solidFill>
                  <a:srgbClr val="000000"/>
                </a:solidFill>
              </a:rPr>
              <a:t>MAPE</a:t>
            </a:r>
            <a:r>
              <a:rPr lang="zh-TW" altLang="en-US" smtClean="0">
                <a:solidFill>
                  <a:srgbClr val="000000"/>
                </a:solidFill>
              </a:rPr>
              <a:t>等</a:t>
            </a:r>
            <a:r>
              <a:rPr lang="en-US" altLang="zh-TW" smtClean="0">
                <a:solidFill>
                  <a:srgbClr val="000000"/>
                </a:solidFill>
              </a:rPr>
              <a:t>)</a:t>
            </a:r>
            <a:r>
              <a:rPr lang="zh-TW" altLang="en-US" smtClean="0">
                <a:solidFill>
                  <a:srgbClr val="000000"/>
                </a:solidFill>
              </a:rPr>
              <a:t>，不同模型之間表現最好的值會以粉紅底色作為註記。</a:t>
            </a:r>
            <a:endParaRPr lang="en-US" altLang="zh-TW" smtClean="0">
              <a:solidFill>
                <a:srgbClr val="000000"/>
              </a:solidFill>
            </a:endParaRPr>
          </a:p>
          <a:p>
            <a:endParaRPr lang="zh-TW" altLang="en-US"/>
          </a:p>
        </p:txBody>
      </p:sp>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61</a:t>
            </a:fld>
            <a:endParaRPr lang="zh-TW" altLang="en-US"/>
          </a:p>
        </p:txBody>
      </p:sp>
    </p:spTree>
    <p:extLst>
      <p:ext uri="{BB962C8B-B14F-4D97-AF65-F5344CB8AC3E}">
        <p14:creationId xmlns:p14="http://schemas.microsoft.com/office/powerpoint/2010/main" val="30853599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62</a:t>
            </a:fld>
            <a:endParaRPr/>
          </a:p>
        </p:txBody>
      </p:sp>
      <p:graphicFrame>
        <p:nvGraphicFramePr>
          <p:cNvPr id="535" name="Google Shape;535;p75"/>
          <p:cNvGraphicFramePr/>
          <p:nvPr>
            <p:extLst>
              <p:ext uri="{D42A27DB-BD31-4B8C-83A1-F6EECF244321}">
                <p14:modId xmlns:p14="http://schemas.microsoft.com/office/powerpoint/2010/main" val="3255098660"/>
              </p:ext>
            </p:extLst>
          </p:nvPr>
        </p:nvGraphicFramePr>
        <p:xfrm>
          <a:off x="0" y="1"/>
          <a:ext cx="9143999" cy="5143498"/>
        </p:xfrm>
        <a:graphic>
          <a:graphicData uri="http://schemas.openxmlformats.org/drawingml/2006/table">
            <a:tbl>
              <a:tblPr>
                <a:noFill/>
                <a:tableStyleId>{BD46935B-DB1D-4AA7-8973-1E4AF2C198EE}</a:tableStyleId>
              </a:tblPr>
              <a:tblGrid>
                <a:gridCol w="1801481">
                  <a:extLst>
                    <a:ext uri="{9D8B030D-6E8A-4147-A177-3AD203B41FA5}">
                      <a16:colId xmlns:a16="http://schemas.microsoft.com/office/drawing/2014/main" val="20000"/>
                    </a:ext>
                  </a:extLst>
                </a:gridCol>
                <a:gridCol w="1223753">
                  <a:extLst>
                    <a:ext uri="{9D8B030D-6E8A-4147-A177-3AD203B41FA5}">
                      <a16:colId xmlns:a16="http://schemas.microsoft.com/office/drawing/2014/main" val="20001"/>
                    </a:ext>
                  </a:extLst>
                </a:gridCol>
                <a:gridCol w="1223753">
                  <a:extLst>
                    <a:ext uri="{9D8B030D-6E8A-4147-A177-3AD203B41FA5}">
                      <a16:colId xmlns:a16="http://schemas.microsoft.com/office/drawing/2014/main" val="20002"/>
                    </a:ext>
                  </a:extLst>
                </a:gridCol>
                <a:gridCol w="1223753">
                  <a:extLst>
                    <a:ext uri="{9D8B030D-6E8A-4147-A177-3AD203B41FA5}">
                      <a16:colId xmlns:a16="http://schemas.microsoft.com/office/drawing/2014/main" val="20003"/>
                    </a:ext>
                  </a:extLst>
                </a:gridCol>
                <a:gridCol w="1223753">
                  <a:extLst>
                    <a:ext uri="{9D8B030D-6E8A-4147-A177-3AD203B41FA5}">
                      <a16:colId xmlns:a16="http://schemas.microsoft.com/office/drawing/2014/main" val="20004"/>
                    </a:ext>
                  </a:extLst>
                </a:gridCol>
                <a:gridCol w="1223753">
                  <a:extLst>
                    <a:ext uri="{9D8B030D-6E8A-4147-A177-3AD203B41FA5}">
                      <a16:colId xmlns:a16="http://schemas.microsoft.com/office/drawing/2014/main" val="20005"/>
                    </a:ext>
                  </a:extLst>
                </a:gridCol>
                <a:gridCol w="1223753">
                  <a:extLst>
                    <a:ext uri="{9D8B030D-6E8A-4147-A177-3AD203B41FA5}">
                      <a16:colId xmlns:a16="http://schemas.microsoft.com/office/drawing/2014/main" val="20006"/>
                    </a:ext>
                  </a:extLst>
                </a:gridCol>
              </a:tblGrid>
              <a:tr h="1044332">
                <a:tc>
                  <a:txBody>
                    <a:bodyPr/>
                    <a:lstStyle/>
                    <a:p>
                      <a:pPr marL="0" lvl="0" indent="0" algn="ctr" rtl="0">
                        <a:spcBef>
                          <a:spcPts val="0"/>
                        </a:spcBef>
                        <a:spcAft>
                          <a:spcPts val="0"/>
                        </a:spcAft>
                        <a:buNone/>
                      </a:pP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zh-TW" sz="1400" b="1"/>
                        <a:t>MA3</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ctr" rtl="0">
                        <a:lnSpc>
                          <a:spcPct val="100000"/>
                        </a:lnSpc>
                        <a:spcBef>
                          <a:spcPts val="0"/>
                        </a:spcBef>
                        <a:spcAft>
                          <a:spcPts val="0"/>
                        </a:spcAft>
                        <a:buNone/>
                      </a:pPr>
                      <a:r>
                        <a:rPr lang="zh-TW" sz="1400" b="1"/>
                        <a:t>Linear Regression</a:t>
                      </a:r>
                      <a:endParaRPr sz="1400" b="1"/>
                    </a:p>
                    <a:p>
                      <a:pPr marL="0" lvl="0" indent="0" algn="ctr" rtl="0">
                        <a:lnSpc>
                          <a:spcPct val="115000"/>
                        </a:lnSpc>
                        <a:spcBef>
                          <a:spcPts val="0"/>
                        </a:spcBef>
                        <a:spcAft>
                          <a:spcPts val="0"/>
                        </a:spcAft>
                        <a:buNone/>
                      </a:pPr>
                      <a:r>
                        <a:rPr lang="zh-TW" sz="1200" b="1"/>
                        <a:t>(內部拿掉月份 + 外部變數)</a:t>
                      </a:r>
                      <a:endParaRPr sz="12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ctr" rtl="0">
                        <a:lnSpc>
                          <a:spcPct val="100000"/>
                        </a:lnSpc>
                        <a:spcBef>
                          <a:spcPts val="0"/>
                        </a:spcBef>
                        <a:spcAft>
                          <a:spcPts val="0"/>
                        </a:spcAft>
                        <a:buNone/>
                      </a:pPr>
                      <a:r>
                        <a:rPr lang="zh-TW" sz="1400" b="1"/>
                        <a:t>Lasso Regression</a:t>
                      </a:r>
                      <a:endParaRPr sz="1400" b="1"/>
                    </a:p>
                    <a:p>
                      <a:pPr marL="0" lvl="0" indent="0" algn="ctr" rtl="0">
                        <a:lnSpc>
                          <a:spcPct val="115000"/>
                        </a:lnSpc>
                        <a:spcBef>
                          <a:spcPts val="0"/>
                        </a:spcBef>
                        <a:spcAft>
                          <a:spcPts val="0"/>
                        </a:spcAft>
                        <a:buNone/>
                      </a:pPr>
                      <a:r>
                        <a:rPr lang="zh-TW" sz="1200" b="1"/>
                        <a:t>(內部變數 + 農曆節慶)</a:t>
                      </a:r>
                      <a:endParaRPr sz="12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ctr" rtl="0">
                        <a:lnSpc>
                          <a:spcPct val="100000"/>
                        </a:lnSpc>
                        <a:spcBef>
                          <a:spcPts val="0"/>
                        </a:spcBef>
                        <a:spcAft>
                          <a:spcPts val="0"/>
                        </a:spcAft>
                        <a:buNone/>
                      </a:pPr>
                      <a:r>
                        <a:rPr lang="zh-TW" sz="1400" b="1"/>
                        <a:t>Ridge Regression</a:t>
                      </a:r>
                      <a:endParaRPr sz="1400" b="1"/>
                    </a:p>
                    <a:p>
                      <a:pPr marL="0" lvl="0" indent="0" algn="ctr" rtl="0">
                        <a:lnSpc>
                          <a:spcPct val="115000"/>
                        </a:lnSpc>
                        <a:spcBef>
                          <a:spcPts val="0"/>
                        </a:spcBef>
                        <a:spcAft>
                          <a:spcPts val="0"/>
                        </a:spcAft>
                        <a:buNone/>
                      </a:pPr>
                      <a:r>
                        <a:rPr lang="zh-TW" sz="1200" b="1"/>
                        <a:t>(內部變數 + 農曆節慶)</a:t>
                      </a:r>
                      <a:endParaRPr sz="12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zh-TW" sz="1400" b="1"/>
                        <a:t>ANN</a:t>
                      </a:r>
                      <a:endParaRPr sz="1400" b="1"/>
                    </a:p>
                    <a:p>
                      <a:pPr marL="0" lvl="0" indent="0" algn="ctr" rtl="0">
                        <a:spcBef>
                          <a:spcPts val="0"/>
                        </a:spcBef>
                        <a:spcAft>
                          <a:spcPts val="0"/>
                        </a:spcAft>
                        <a:buNone/>
                      </a:pPr>
                      <a:r>
                        <a:rPr lang="zh-TW" sz="1200" b="1"/>
                        <a:t>內部+食品飲料及菸草製品零售業之營業額</a:t>
                      </a:r>
                      <a:endParaRPr sz="1200" b="1"/>
                    </a:p>
                  </a:txBody>
                  <a:tcPr marL="88900" marR="88900" marT="88900" marB="88900">
                    <a:lnL w="9525"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zh-TW" sz="1400" b="1"/>
                        <a:t>LSTM</a:t>
                      </a:r>
                      <a:endParaRPr sz="1400" b="1"/>
                    </a:p>
                    <a:p>
                      <a:pPr marL="0" lvl="0" indent="0" algn="ctr" rtl="0">
                        <a:spcBef>
                          <a:spcPts val="0"/>
                        </a:spcBef>
                        <a:spcAft>
                          <a:spcPts val="0"/>
                        </a:spcAft>
                        <a:buNone/>
                      </a:pPr>
                      <a:r>
                        <a:rPr lang="zh-TW" sz="1200" b="1"/>
                        <a:t>內部變數 </a:t>
                      </a:r>
                      <a:endParaRPr sz="1200" b="1"/>
                    </a:p>
                    <a:p>
                      <a:pPr marL="0" lvl="0" indent="0" algn="ctr" rtl="0">
                        <a:spcBef>
                          <a:spcPts val="0"/>
                        </a:spcBef>
                        <a:spcAft>
                          <a:spcPts val="0"/>
                        </a:spcAft>
                        <a:buNone/>
                      </a:pPr>
                      <a:r>
                        <a:rPr lang="zh-TW" sz="1200" b="1"/>
                        <a:t>+ 零售業營業額 &amp; 農曆節慶</a:t>
                      </a:r>
                      <a:endParaRPr sz="12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628531">
                <a:tc>
                  <a:txBody>
                    <a:bodyPr/>
                    <a:lstStyle/>
                    <a:p>
                      <a:pPr marL="0" lvl="0" indent="0" algn="l" rtl="0">
                        <a:lnSpc>
                          <a:spcPct val="115000"/>
                        </a:lnSpc>
                        <a:spcBef>
                          <a:spcPts val="0"/>
                        </a:spcBef>
                        <a:spcAft>
                          <a:spcPts val="0"/>
                        </a:spcAft>
                        <a:buNone/>
                      </a:pPr>
                      <a:r>
                        <a:rPr lang="zh-TW" sz="1400" b="1"/>
                        <a:t>整體資料的MAPE</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2676.3069</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zh-TW" sz="1400" b="1"/>
                        <a:t>5744.4619</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5496.3145</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5096.6863</a:t>
                      </a:r>
                      <a:endParaRPr sz="1400" b="1"/>
                    </a:p>
                  </a:txBody>
                  <a:tcPr marL="91425" marR="91425" marT="91425" marB="91425">
                    <a:lnL w="952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3721.9441</a:t>
                      </a:r>
                      <a:endParaRPr sz="1400" b="1"/>
                    </a:p>
                  </a:txBody>
                  <a:tcPr marL="88900" marR="88900" marT="88900" marB="88900">
                    <a:lnL w="12700"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3805.7969</a:t>
                      </a:r>
                      <a:endParaRPr sz="14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08054">
                <a:tc>
                  <a:txBody>
                    <a:bodyPr/>
                    <a:lstStyle/>
                    <a:p>
                      <a:pPr marL="0" lvl="0" indent="0" algn="l" rtl="0">
                        <a:lnSpc>
                          <a:spcPct val="115000"/>
                        </a:lnSpc>
                        <a:spcBef>
                          <a:spcPts val="0"/>
                        </a:spcBef>
                        <a:spcAft>
                          <a:spcPts val="0"/>
                        </a:spcAft>
                        <a:buNone/>
                      </a:pPr>
                      <a:r>
                        <a:rPr lang="zh-TW" sz="1400" b="1"/>
                        <a:t>誤差排序後最低的75%資料的MAPE</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1.5583</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zh-TW" sz="1400" b="1"/>
                        <a:t>523.9476</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496.6894</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442.4896</a:t>
                      </a:r>
                      <a:endParaRPr sz="1400" b="1"/>
                    </a:p>
                  </a:txBody>
                  <a:tcPr marL="91425" marR="91425" marT="91425" marB="91425">
                    <a:lnL w="952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378.4747</a:t>
                      </a:r>
                      <a:endParaRPr sz="1400" b="1"/>
                    </a:p>
                  </a:txBody>
                  <a:tcPr marL="88900" marR="88900" marT="88900" marB="88900">
                    <a:lnL w="12700"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355.3944</a:t>
                      </a:r>
                      <a:endParaRPr sz="14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20231">
                <a:tc>
                  <a:txBody>
                    <a:bodyPr/>
                    <a:lstStyle/>
                    <a:p>
                      <a:pPr marL="0" lvl="0" indent="0" algn="l" rtl="0">
                        <a:lnSpc>
                          <a:spcPct val="115000"/>
                        </a:lnSpc>
                        <a:spcBef>
                          <a:spcPts val="0"/>
                        </a:spcBef>
                        <a:spcAft>
                          <a:spcPts val="0"/>
                        </a:spcAft>
                        <a:buNone/>
                      </a:pPr>
                      <a:r>
                        <a:rPr lang="zh-TW" sz="1400" b="1"/>
                        <a:t>誤差排序後最低的50%資料的MAPE</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0.0000</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zh-TW" sz="1400" b="1"/>
                        <a:t>184.6537</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174.2979</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154.6278</a:t>
                      </a:r>
                      <a:endParaRPr sz="1400" b="1"/>
                    </a:p>
                  </a:txBody>
                  <a:tcPr marL="91425" marR="91425" marT="91425" marB="91425">
                    <a:lnL w="952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142.2847</a:t>
                      </a:r>
                      <a:endParaRPr sz="1400" b="1"/>
                    </a:p>
                  </a:txBody>
                  <a:tcPr marL="88900" marR="88900" marT="88900" marB="88900">
                    <a:lnL w="12700"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134.0325</a:t>
                      </a:r>
                      <a:endParaRPr sz="14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20231">
                <a:tc>
                  <a:txBody>
                    <a:bodyPr/>
                    <a:lstStyle/>
                    <a:p>
                      <a:pPr marL="0" lvl="0" indent="0" algn="l" rtl="0">
                        <a:lnSpc>
                          <a:spcPct val="115000"/>
                        </a:lnSpc>
                        <a:spcBef>
                          <a:spcPts val="0"/>
                        </a:spcBef>
                        <a:spcAft>
                          <a:spcPts val="0"/>
                        </a:spcAft>
                        <a:buNone/>
                      </a:pPr>
                      <a:r>
                        <a:rPr lang="zh-TW" sz="1400" b="1"/>
                        <a:t>誤差排序後最低的20%資料的MAPE</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0.0000</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zh-TW" sz="1400" b="1"/>
                        <a:t>31.0758</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30.0676</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27.5601</a:t>
                      </a:r>
                      <a:endParaRPr sz="1400" b="1"/>
                    </a:p>
                  </a:txBody>
                  <a:tcPr marL="91425" marR="91425" marT="91425" marB="91425">
                    <a:lnL w="952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55.2040</a:t>
                      </a:r>
                      <a:endParaRPr sz="1400" b="1"/>
                    </a:p>
                  </a:txBody>
                  <a:tcPr marL="88900" marR="88900" marT="88900" marB="88900">
                    <a:lnL w="12700"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54.6444</a:t>
                      </a:r>
                      <a:endParaRPr sz="14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20231">
                <a:tc>
                  <a:txBody>
                    <a:bodyPr/>
                    <a:lstStyle/>
                    <a:p>
                      <a:pPr marL="0" lvl="0" indent="0" algn="l" rtl="0">
                        <a:lnSpc>
                          <a:spcPct val="115000"/>
                        </a:lnSpc>
                        <a:spcBef>
                          <a:spcPts val="0"/>
                        </a:spcBef>
                        <a:spcAft>
                          <a:spcPts val="0"/>
                        </a:spcAft>
                        <a:buNone/>
                      </a:pPr>
                      <a:r>
                        <a:rPr lang="zh-TW" sz="1400" b="1"/>
                        <a:t>誤差排序後最低的10%資料的MAPE</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0.0000</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CE5CD"/>
                    </a:solidFill>
                  </a:tcPr>
                </a:tc>
                <a:tc>
                  <a:txBody>
                    <a:bodyPr/>
                    <a:lstStyle/>
                    <a:p>
                      <a:pPr marL="0" lvl="0" indent="0" algn="l" rtl="0">
                        <a:lnSpc>
                          <a:spcPct val="115000"/>
                        </a:lnSpc>
                        <a:spcBef>
                          <a:spcPts val="0"/>
                        </a:spcBef>
                        <a:spcAft>
                          <a:spcPts val="0"/>
                        </a:spcAft>
                        <a:buNone/>
                      </a:pPr>
                      <a:r>
                        <a:rPr lang="zh-TW" sz="1400" b="1"/>
                        <a:t>1.8286</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1.6074</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1.2592</a:t>
                      </a:r>
                      <a:endParaRPr sz="1400" b="1"/>
                    </a:p>
                  </a:txBody>
                  <a:tcPr marL="91425" marR="91425" marT="91425" marB="91425">
                    <a:lnL w="952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29.2466</a:t>
                      </a:r>
                      <a:endParaRPr sz="1400" b="1"/>
                    </a:p>
                  </a:txBody>
                  <a:tcPr marL="88900" marR="88900" marT="88900" marB="88900">
                    <a:lnL w="12700"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400" b="1"/>
                        <a:t>28.5452</a:t>
                      </a:r>
                      <a:endParaRPr sz="14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601888">
                <a:tc>
                  <a:txBody>
                    <a:bodyPr/>
                    <a:lstStyle/>
                    <a:p>
                      <a:pPr marL="0" lvl="0" indent="0" algn="l" rtl="0">
                        <a:lnSpc>
                          <a:spcPct val="115000"/>
                        </a:lnSpc>
                        <a:spcBef>
                          <a:spcPts val="0"/>
                        </a:spcBef>
                        <a:spcAft>
                          <a:spcPts val="0"/>
                        </a:spcAft>
                        <a:buNone/>
                      </a:pPr>
                      <a:r>
                        <a:rPr lang="zh-TW" sz="1400" b="1"/>
                        <a:t>MSE</a:t>
                      </a:r>
                      <a:endParaRPr sz="14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200" b="1"/>
                        <a:t>3062886.0641</a:t>
                      </a:r>
                      <a:endParaRPr sz="12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200" b="1"/>
                        <a:t>3088138.5290</a:t>
                      </a:r>
                      <a:endParaRPr sz="12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200" b="1"/>
                        <a:t>3063948.5442</a:t>
                      </a:r>
                      <a:endParaRPr sz="1200" b="1"/>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200" b="1"/>
                        <a:t>3103617.1748</a:t>
                      </a:r>
                      <a:endParaRPr sz="1200" b="1"/>
                    </a:p>
                  </a:txBody>
                  <a:tcPr marL="91425" marR="91425" marT="91425" marB="91425">
                    <a:lnL w="9525"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200" b="1">
                          <a:highlight>
                            <a:srgbClr val="FFFFFF"/>
                          </a:highlight>
                        </a:rPr>
                        <a:t>3385788.2536</a:t>
                      </a:r>
                      <a:endParaRPr sz="1200" b="1"/>
                    </a:p>
                  </a:txBody>
                  <a:tcPr marL="88900" marR="88900" marT="88900" marB="88900">
                    <a:lnL w="12700" cap="flat" cmpd="sng">
                      <a:solidFill>
                        <a:schemeClr val="lt1"/>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zh-TW" sz="1200" b="1"/>
                        <a:t>2906503.6918</a:t>
                      </a:r>
                      <a:endParaRPr sz="1200" b="1"/>
                    </a:p>
                  </a:txBody>
                  <a:tcPr marL="88900" marR="88900" marT="88900" marB="88900">
                    <a:lnL w="12700" cap="flat" cmpd="sng">
                      <a:solidFill>
                        <a:srgbClr val="783F04"/>
                      </a:solidFill>
                      <a:prstDash val="solid"/>
                      <a:round/>
                      <a:headEnd type="none" w="sm" len="sm"/>
                      <a:tailEnd type="none" w="sm" len="sm"/>
                    </a:lnL>
                    <a:lnR w="12700" cap="flat" cmpd="sng">
                      <a:solidFill>
                        <a:srgbClr val="783F04"/>
                      </a:solidFill>
                      <a:prstDash val="solid"/>
                      <a:round/>
                      <a:headEnd type="none" w="sm" len="sm"/>
                      <a:tailEnd type="none" w="sm" len="sm"/>
                    </a:lnR>
                    <a:lnT w="12700" cap="flat" cmpd="sng">
                      <a:solidFill>
                        <a:srgbClr val="783F04"/>
                      </a:solidFill>
                      <a:prstDash val="solid"/>
                      <a:round/>
                      <a:headEnd type="none" w="sm" len="sm"/>
                      <a:tailEnd type="none" w="sm" len="sm"/>
                    </a:lnT>
                    <a:lnB w="12700" cap="flat" cmpd="sng">
                      <a:solidFill>
                        <a:srgbClr val="783F04"/>
                      </a:solidFill>
                      <a:prstDash val="solid"/>
                      <a:round/>
                      <a:headEnd type="none" w="sm" len="sm"/>
                      <a:tailEnd type="none" w="sm" len="sm"/>
                    </a:lnB>
                    <a:solidFill>
                      <a:srgbClr val="FCE5CD"/>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6"/>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小結</a:t>
            </a:r>
            <a:endParaRPr/>
          </a:p>
        </p:txBody>
      </p:sp>
      <p:sp>
        <p:nvSpPr>
          <p:cNvPr id="541" name="Google Shape;541;p76"/>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zh-TW" smtClean="0">
                <a:solidFill>
                  <a:srgbClr val="000000"/>
                </a:solidFill>
              </a:rPr>
              <a:t>大部分</a:t>
            </a:r>
            <a:r>
              <a:rPr lang="zh-TW">
                <a:solidFill>
                  <a:srgbClr val="000000"/>
                </a:solidFill>
              </a:rPr>
              <a:t>的預測成效指標均是</a:t>
            </a:r>
            <a:r>
              <a:rPr lang="zh-TW" b="1">
                <a:solidFill>
                  <a:srgbClr val="000000"/>
                </a:solidFill>
              </a:rPr>
              <a:t>MA3最佳</a:t>
            </a:r>
            <a:r>
              <a:rPr lang="zh-TW">
                <a:solidFill>
                  <a:srgbClr val="000000"/>
                </a:solidFill>
              </a:rPr>
              <a:t>，僅</a:t>
            </a:r>
            <a:r>
              <a:rPr lang="zh-TW" b="1">
                <a:solidFill>
                  <a:srgbClr val="000000"/>
                </a:solidFill>
              </a:rPr>
              <a:t>MSE是LSTM的模型較好</a:t>
            </a:r>
            <a:r>
              <a:rPr lang="zh-TW">
                <a:solidFill>
                  <a:srgbClr val="000000"/>
                </a:solidFill>
              </a:rPr>
              <a:t>。原因在於這份資料集有</a:t>
            </a:r>
            <a:r>
              <a:rPr lang="zh-TW" b="1">
                <a:solidFill>
                  <a:srgbClr val="000000"/>
                </a:solidFill>
              </a:rPr>
              <a:t>太多補0</a:t>
            </a:r>
            <a:r>
              <a:rPr lang="zh-TW">
                <a:solidFill>
                  <a:srgbClr val="000000"/>
                </a:solidFill>
              </a:rPr>
              <a:t>的資料，導致</a:t>
            </a:r>
            <a:r>
              <a:rPr lang="zh-TW" u="sng">
                <a:solidFill>
                  <a:srgbClr val="000000"/>
                </a:solidFill>
              </a:rPr>
              <a:t>若連續四期均無銷貨紀錄，那MA3的預測成效便會極佳(完美預測)</a:t>
            </a:r>
            <a:r>
              <a:rPr lang="zh-TW">
                <a:solidFill>
                  <a:srgbClr val="000000"/>
                </a:solidFill>
              </a:rPr>
              <a:t>，</a:t>
            </a:r>
            <a:r>
              <a:rPr lang="zh-TW" u="sng">
                <a:solidFill>
                  <a:srgbClr val="000000"/>
                </a:solidFill>
              </a:rPr>
              <a:t>MAPE為0</a:t>
            </a:r>
            <a:r>
              <a:rPr lang="zh-TW">
                <a:solidFill>
                  <a:srgbClr val="000000"/>
                </a:solidFill>
              </a:rPr>
              <a:t>。由上表可知，至少一半的資料均是如此，這也是MA3模型整體MAPE如此低的主要原因。</a:t>
            </a:r>
            <a:endParaRPr>
              <a:solidFill>
                <a:srgbClr val="000000"/>
              </a:solidFill>
            </a:endParaRPr>
          </a:p>
          <a:p>
            <a:pPr marL="0" lvl="0" indent="457200" algn="l" rtl="0">
              <a:spcBef>
                <a:spcPts val="0"/>
              </a:spcBef>
              <a:spcAft>
                <a:spcPts val="0"/>
              </a:spcAft>
              <a:buNone/>
            </a:pPr>
            <a:r>
              <a:rPr lang="zh-TW">
                <a:solidFill>
                  <a:srgbClr val="000000"/>
                </a:solidFill>
              </a:rPr>
              <a:t>儘管神經網路與迴歸模型均不如MA3，</a:t>
            </a:r>
            <a:r>
              <a:rPr lang="zh-TW" smtClean="0">
                <a:solidFill>
                  <a:srgbClr val="000000"/>
                </a:solidFill>
              </a:rPr>
              <a:t>但神經</a:t>
            </a:r>
            <a:r>
              <a:rPr lang="zh-TW">
                <a:solidFill>
                  <a:srgbClr val="000000"/>
                </a:solidFill>
              </a:rPr>
              <a:t>網路模型在</a:t>
            </a:r>
            <a:r>
              <a:rPr lang="zh-TW" b="1">
                <a:solidFill>
                  <a:srgbClr val="000000"/>
                </a:solidFill>
              </a:rPr>
              <a:t>整體的MAPE方面(3000多)仍明顯優於迴歸模型(5000多)</a:t>
            </a:r>
            <a:r>
              <a:rPr lang="zh-TW">
                <a:solidFill>
                  <a:srgbClr val="000000"/>
                </a:solidFill>
              </a:rPr>
              <a:t>。</a:t>
            </a:r>
            <a:endParaRPr>
              <a:solidFill>
                <a:srgbClr val="000000"/>
              </a:solidFill>
            </a:endParaRPr>
          </a:p>
        </p:txBody>
      </p:sp>
      <p:sp>
        <p:nvSpPr>
          <p:cNvPr id="542" name="Google Shape;542;p76"/>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63</a:t>
            </a:fld>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7"/>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七、結論與建議</a:t>
            </a:r>
            <a:endParaRPr sz="4800" b="1">
              <a:latin typeface="Microsoft JhengHei"/>
              <a:ea typeface="Microsoft JhengHei"/>
              <a:cs typeface="Microsoft JhengHei"/>
              <a:sym typeface="Microsoft JhengHei"/>
            </a:endParaRPr>
          </a:p>
        </p:txBody>
      </p:sp>
      <p:sp>
        <p:nvSpPr>
          <p:cNvPr id="548" name="Google Shape;548;p7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64</a:t>
            </a:fld>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smtClean="0"/>
              <a:t>結論 </a:t>
            </a:r>
            <a:r>
              <a:rPr lang="en-US" altLang="zh-TW" smtClean="0"/>
              <a:t>-</a:t>
            </a:r>
            <a:r>
              <a:rPr lang="zh-TW" altLang="en-US" smtClean="0"/>
              <a:t> 影響</a:t>
            </a:r>
            <a:r>
              <a:rPr lang="zh-TW" altLang="en-US"/>
              <a:t>實銷貨量</a:t>
            </a:r>
            <a:r>
              <a:rPr lang="zh-TW" altLang="en-US"/>
              <a:t>的</a:t>
            </a:r>
            <a:r>
              <a:rPr lang="zh-TW" altLang="en-US" smtClean="0"/>
              <a:t>因素</a:t>
            </a:r>
            <a:endParaRPr lang="zh-TW" altLang="en-US"/>
          </a:p>
        </p:txBody>
      </p:sp>
      <p:sp>
        <p:nvSpPr>
          <p:cNvPr id="5" name="文字版面配置區 4"/>
          <p:cNvSpPr>
            <a:spLocks noGrp="1"/>
          </p:cNvSpPr>
          <p:nvPr>
            <p:ph type="body" idx="1"/>
          </p:nvPr>
        </p:nvSpPr>
        <p:spPr/>
        <p:txBody>
          <a:bodyPr/>
          <a:lstStyle/>
          <a:p>
            <a:pPr marL="114300" indent="0">
              <a:buNone/>
            </a:pPr>
            <a:r>
              <a:rPr lang="zh-TW" altLang="en-US" smtClean="0"/>
              <a:t>各模型影響實銷貨量的因素最佳組合：</a:t>
            </a:r>
            <a:endParaRPr lang="en-US" altLang="zh-TW" smtClean="0"/>
          </a:p>
          <a:p>
            <a:r>
              <a:rPr lang="zh-TW" altLang="en-US" smtClean="0"/>
              <a:t>線性</a:t>
            </a:r>
            <a:r>
              <a:rPr lang="zh-TW" altLang="en-US"/>
              <a:t>迴歸：內部變數</a:t>
            </a:r>
            <a:r>
              <a:rPr lang="en-US" altLang="zh-TW"/>
              <a:t>(</a:t>
            </a:r>
            <a:r>
              <a:rPr lang="zh-TW" altLang="en-US"/>
              <a:t>拿掉</a:t>
            </a:r>
            <a:r>
              <a:rPr lang="zh-TW" altLang="en-US"/>
              <a:t>月份</a:t>
            </a:r>
            <a:r>
              <a:rPr lang="en-US" altLang="zh-TW" smtClean="0"/>
              <a:t>)</a:t>
            </a:r>
            <a:r>
              <a:rPr lang="zh-TW" altLang="en-US" smtClean="0"/>
              <a:t> </a:t>
            </a:r>
            <a:r>
              <a:rPr lang="en-US" altLang="zh-TW" smtClean="0"/>
              <a:t>+</a:t>
            </a:r>
            <a:r>
              <a:rPr lang="zh-TW" altLang="en-US" smtClean="0"/>
              <a:t> 所有</a:t>
            </a:r>
            <a:r>
              <a:rPr lang="zh-TW" altLang="en-US"/>
              <a:t>外部變數</a:t>
            </a:r>
          </a:p>
          <a:p>
            <a:r>
              <a:rPr lang="en-US" altLang="zh-TW"/>
              <a:t>Lasso</a:t>
            </a:r>
            <a:r>
              <a:rPr lang="zh-TW" altLang="en-US"/>
              <a:t>迴歸：</a:t>
            </a:r>
            <a:r>
              <a:rPr lang="zh-TW" altLang="en-US"/>
              <a:t>內部</a:t>
            </a:r>
            <a:r>
              <a:rPr lang="zh-TW" altLang="en-US" smtClean="0"/>
              <a:t>變數 </a:t>
            </a:r>
            <a:r>
              <a:rPr lang="en-US" altLang="zh-TW" smtClean="0"/>
              <a:t>+</a:t>
            </a:r>
            <a:r>
              <a:rPr lang="zh-TW" altLang="en-US" smtClean="0"/>
              <a:t> 農曆</a:t>
            </a:r>
            <a:r>
              <a:rPr lang="zh-TW" altLang="en-US"/>
              <a:t>節慶</a:t>
            </a:r>
          </a:p>
          <a:p>
            <a:r>
              <a:rPr lang="en-US" altLang="zh-TW"/>
              <a:t>Ridge</a:t>
            </a:r>
            <a:r>
              <a:rPr lang="zh-TW" altLang="en-US"/>
              <a:t>迴歸：</a:t>
            </a:r>
            <a:r>
              <a:rPr lang="zh-TW" altLang="en-US"/>
              <a:t>內部</a:t>
            </a:r>
            <a:r>
              <a:rPr lang="zh-TW" altLang="en-US" smtClean="0"/>
              <a:t>變數 </a:t>
            </a:r>
            <a:r>
              <a:rPr lang="en-US" altLang="zh-TW" smtClean="0"/>
              <a:t>+</a:t>
            </a:r>
            <a:r>
              <a:rPr lang="zh-TW" altLang="en-US" smtClean="0"/>
              <a:t> 農曆</a:t>
            </a:r>
            <a:r>
              <a:rPr lang="zh-TW" altLang="en-US"/>
              <a:t>節慶</a:t>
            </a:r>
          </a:p>
          <a:p>
            <a:r>
              <a:rPr lang="en-US" altLang="zh-TW"/>
              <a:t>ANN</a:t>
            </a:r>
            <a:r>
              <a:rPr lang="zh-TW" altLang="en-US"/>
              <a:t>：內部 </a:t>
            </a:r>
            <a:r>
              <a:rPr lang="en-US" altLang="zh-TW"/>
              <a:t>+ </a:t>
            </a:r>
            <a:r>
              <a:rPr lang="zh-TW" altLang="en-US"/>
              <a:t>食品飲料及菸草製品零售業之營業額</a:t>
            </a:r>
          </a:p>
          <a:p>
            <a:r>
              <a:rPr lang="en-US" altLang="zh-TW"/>
              <a:t>LSTM</a:t>
            </a:r>
            <a:r>
              <a:rPr lang="zh-TW" altLang="en-US"/>
              <a:t>：內部變數 </a:t>
            </a:r>
            <a:r>
              <a:rPr lang="en-US" altLang="zh-TW"/>
              <a:t>+ </a:t>
            </a:r>
            <a:r>
              <a:rPr lang="zh-TW" altLang="en-US"/>
              <a:t>食品飲料及菸草製品零售業營業額 </a:t>
            </a:r>
            <a:r>
              <a:rPr lang="en-US" altLang="zh-TW"/>
              <a:t>&amp; </a:t>
            </a:r>
            <a:r>
              <a:rPr lang="zh-TW" altLang="en-US"/>
              <a:t>農曆節慶</a:t>
            </a:r>
          </a:p>
        </p:txBody>
      </p:sp>
      <p:sp>
        <p:nvSpPr>
          <p:cNvPr id="3" name="投影片編號版面配置區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65</a:t>
            </a:fld>
            <a:endParaRPr lang="zh-TW" altLang="en-US"/>
          </a:p>
        </p:txBody>
      </p:sp>
    </p:spTree>
    <p:extLst>
      <p:ext uri="{BB962C8B-B14F-4D97-AF65-F5344CB8AC3E}">
        <p14:creationId xmlns:p14="http://schemas.microsoft.com/office/powerpoint/2010/main" val="3423225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8"/>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mtClean="0"/>
              <a:t>結論與建議 </a:t>
            </a:r>
            <a:r>
              <a:rPr lang="en-US" altLang="zh-TW" smtClean="0"/>
              <a:t>–</a:t>
            </a:r>
            <a:r>
              <a:rPr lang="zh-TW" altLang="en-US" smtClean="0"/>
              <a:t> 關於預測模型</a:t>
            </a:r>
            <a:endParaRPr/>
          </a:p>
        </p:txBody>
      </p:sp>
      <p:sp>
        <p:nvSpPr>
          <p:cNvPr id="554" name="Google Shape;554;p78"/>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0" lvl="0" indent="457200" algn="l" rtl="0">
              <a:spcBef>
                <a:spcPts val="0"/>
              </a:spcBef>
              <a:spcAft>
                <a:spcPts val="1600"/>
              </a:spcAft>
              <a:buNone/>
            </a:pPr>
            <a:r>
              <a:rPr lang="zh-TW" smtClean="0">
                <a:solidFill>
                  <a:srgbClr val="000000"/>
                </a:solidFill>
              </a:rPr>
              <a:t>雖然</a:t>
            </a:r>
            <a:r>
              <a:rPr lang="zh-TW" altLang="en-US" smtClean="0">
                <a:solidFill>
                  <a:srgbClr val="000000"/>
                </a:solidFill>
              </a:rPr>
              <a:t>本</a:t>
            </a:r>
            <a:r>
              <a:rPr lang="zh-TW" altLang="en-US">
                <a:solidFill>
                  <a:srgbClr val="000000"/>
                </a:solidFill>
              </a:rPr>
              <a:t>研究</a:t>
            </a:r>
            <a:r>
              <a:rPr lang="zh-TW" smtClean="0">
                <a:solidFill>
                  <a:srgbClr val="000000"/>
                </a:solidFill>
              </a:rPr>
              <a:t>的預測</a:t>
            </a:r>
            <a:r>
              <a:rPr lang="zh-TW">
                <a:solidFill>
                  <a:srgbClr val="000000"/>
                </a:solidFill>
              </a:rPr>
              <a:t>目標是「</a:t>
            </a:r>
            <a:r>
              <a:rPr lang="zh-TW" b="1">
                <a:solidFill>
                  <a:srgbClr val="000000"/>
                </a:solidFill>
              </a:rPr>
              <a:t>各產品下一個月份的實銷貨量</a:t>
            </a:r>
            <a:r>
              <a:rPr lang="zh-TW">
                <a:solidFill>
                  <a:srgbClr val="000000"/>
                </a:solidFill>
              </a:rPr>
              <a:t>」，但是</a:t>
            </a:r>
            <a:r>
              <a:rPr lang="zh-TW" u="sng">
                <a:solidFill>
                  <a:srgbClr val="000000"/>
                </a:solidFill>
              </a:rPr>
              <a:t>大多數的產品好幾期無銷售紀錄，導致模型的預測效果其實沒有很好</a:t>
            </a:r>
            <a:r>
              <a:rPr lang="zh-TW">
                <a:solidFill>
                  <a:srgbClr val="000000"/>
                </a:solidFill>
              </a:rPr>
              <a:t>，因此未來可以只用「</a:t>
            </a:r>
            <a:r>
              <a:rPr lang="zh-TW" b="1">
                <a:solidFill>
                  <a:srgbClr val="000000"/>
                </a:solidFill>
              </a:rPr>
              <a:t>近期熱門產品</a:t>
            </a:r>
            <a:r>
              <a:rPr lang="zh-TW">
                <a:solidFill>
                  <a:srgbClr val="000000"/>
                </a:solidFill>
              </a:rPr>
              <a:t>」的資料來建模，不過要</a:t>
            </a:r>
            <a:r>
              <a:rPr lang="zh-TW" u="sng">
                <a:solidFill>
                  <a:srgbClr val="000000"/>
                </a:solidFill>
              </a:rPr>
              <a:t>如何決定哪些產品是近期熱門產品</a:t>
            </a:r>
            <a:r>
              <a:rPr lang="zh-TW">
                <a:solidFill>
                  <a:srgbClr val="000000"/>
                </a:solidFill>
              </a:rPr>
              <a:t>又是另外一個值得探討的議題。建議客戶可以多提供</a:t>
            </a:r>
            <a:r>
              <a:rPr lang="zh-TW" b="1">
                <a:solidFill>
                  <a:srgbClr val="000000"/>
                </a:solidFill>
              </a:rPr>
              <a:t>關於產品的資訊</a:t>
            </a:r>
            <a:r>
              <a:rPr lang="zh-TW">
                <a:solidFill>
                  <a:srgbClr val="000000"/>
                </a:solidFill>
              </a:rPr>
              <a:t>(例如產品大類)，或是直接提供</a:t>
            </a:r>
            <a:r>
              <a:rPr lang="zh-TW" b="1">
                <a:solidFill>
                  <a:srgbClr val="000000"/>
                </a:solidFill>
              </a:rPr>
              <a:t>目標分析產品的資料</a:t>
            </a:r>
            <a:r>
              <a:rPr lang="zh-TW" smtClean="0">
                <a:solidFill>
                  <a:srgbClr val="000000"/>
                </a:solidFill>
              </a:rPr>
              <a:t>(</a:t>
            </a:r>
            <a:r>
              <a:rPr lang="zh-TW" altLang="en-US" smtClean="0">
                <a:solidFill>
                  <a:srgbClr val="000000"/>
                </a:solidFill>
              </a:rPr>
              <a:t>在目前</a:t>
            </a:r>
            <a:r>
              <a:rPr lang="zh-TW" smtClean="0">
                <a:solidFill>
                  <a:srgbClr val="000000"/>
                </a:solidFill>
              </a:rPr>
              <a:t>7000多個產品下，</a:t>
            </a:r>
            <a:r>
              <a:rPr lang="zh-TW" u="sng">
                <a:solidFill>
                  <a:srgbClr val="000000"/>
                </a:solidFill>
              </a:rPr>
              <a:t>無法直接從既有資訊找出哪些產品是客戶比較在意的部分</a:t>
            </a:r>
            <a:r>
              <a:rPr lang="zh-TW">
                <a:solidFill>
                  <a:srgbClr val="000000"/>
                </a:solidFill>
              </a:rPr>
              <a:t>)，若有更明確的方向</a:t>
            </a:r>
            <a:r>
              <a:rPr lang="zh-TW" smtClean="0">
                <a:solidFill>
                  <a:srgbClr val="000000"/>
                </a:solidFill>
              </a:rPr>
              <a:t>，</a:t>
            </a:r>
            <a:r>
              <a:rPr lang="zh-TW" altLang="en-US" smtClean="0">
                <a:solidFill>
                  <a:srgbClr val="000000"/>
                </a:solidFill>
              </a:rPr>
              <a:t>模型的預測表現將有所提升</a:t>
            </a:r>
            <a:r>
              <a:rPr lang="zh-TW" smtClean="0">
                <a:solidFill>
                  <a:srgbClr val="000000"/>
                </a:solidFill>
              </a:rPr>
              <a:t>。</a:t>
            </a:r>
            <a:endParaRPr/>
          </a:p>
        </p:txBody>
      </p:sp>
      <p:sp>
        <p:nvSpPr>
          <p:cNvPr id="555" name="Google Shape;555;p78"/>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66</a:t>
            </a:fld>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79"/>
          <p:cNvPicPr preferRelativeResize="0"/>
          <p:nvPr/>
        </p:nvPicPr>
        <p:blipFill>
          <a:blip r:embed="rId3">
            <a:alphaModFix amt="30000"/>
          </a:blip>
          <a:stretch>
            <a:fillRect/>
          </a:stretch>
        </p:blipFill>
        <p:spPr>
          <a:xfrm>
            <a:off x="0" y="0"/>
            <a:ext cx="9144000" cy="5143500"/>
          </a:xfrm>
          <a:prstGeom prst="rect">
            <a:avLst/>
          </a:prstGeom>
          <a:noFill/>
          <a:ln>
            <a:noFill/>
          </a:ln>
        </p:spPr>
      </p:pic>
      <p:sp>
        <p:nvSpPr>
          <p:cNvPr id="561" name="Google Shape;561;p79"/>
          <p:cNvSpPr txBox="1">
            <a:spLocks noGrp="1"/>
          </p:cNvSpPr>
          <p:nvPr>
            <p:ph type="ctrTitle"/>
          </p:nvPr>
        </p:nvSpPr>
        <p:spPr>
          <a:xfrm>
            <a:off x="1858700" y="1533875"/>
            <a:ext cx="5361300" cy="18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6000" b="1">
                <a:solidFill>
                  <a:srgbClr val="20124D"/>
                </a:solidFill>
                <a:latin typeface="Arial"/>
                <a:ea typeface="Arial"/>
                <a:cs typeface="Arial"/>
                <a:sym typeface="Arial"/>
              </a:rPr>
              <a:t>THE END</a:t>
            </a:r>
            <a:endParaRPr sz="6000" b="1">
              <a:solidFill>
                <a:srgbClr val="20124D"/>
              </a:solidFill>
              <a:latin typeface="Microsoft JhengHei"/>
              <a:ea typeface="Microsoft JhengHei"/>
              <a:cs typeface="Microsoft JhengHei"/>
              <a:sym typeface="Microsoft JhengHei"/>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0"/>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八、附錄</a:t>
            </a:r>
            <a:endParaRPr sz="4800" b="1">
              <a:latin typeface="Microsoft JhengHei"/>
              <a:ea typeface="Microsoft JhengHei"/>
              <a:cs typeface="Microsoft JhengHei"/>
              <a:sym typeface="Microsoft JhengHei"/>
            </a:endParaRPr>
          </a:p>
        </p:txBody>
      </p:sp>
      <p:sp>
        <p:nvSpPr>
          <p:cNvPr id="567" name="Google Shape;567;p8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68</a:t>
            </a:fld>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1"/>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附錄</a:t>
            </a:r>
            <a:r>
              <a:rPr lang="zh-TW" smtClean="0"/>
              <a:t>一</a:t>
            </a:r>
            <a:r>
              <a:rPr lang="zh-TW" altLang="en-US" smtClean="0"/>
              <a:t>、</a:t>
            </a:r>
            <a:r>
              <a:rPr lang="zh-TW" smtClean="0"/>
              <a:t>原始</a:t>
            </a:r>
            <a:r>
              <a:rPr lang="zh-TW"/>
              <a:t>資料集欄位詳細資訊</a:t>
            </a:r>
            <a:endParaRPr/>
          </a:p>
        </p:txBody>
      </p:sp>
      <p:sp>
        <p:nvSpPr>
          <p:cNvPr id="573" name="Google Shape;573;p81"/>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69</a:t>
            </a:fld>
            <a:endParaRPr/>
          </a:p>
        </p:txBody>
      </p:sp>
      <p:pic>
        <p:nvPicPr>
          <p:cNvPr id="574" name="Google Shape;574;p81"/>
          <p:cNvPicPr preferRelativeResize="0"/>
          <p:nvPr/>
        </p:nvPicPr>
        <p:blipFill>
          <a:blip r:embed="rId3">
            <a:alphaModFix/>
          </a:blip>
          <a:stretch>
            <a:fillRect/>
          </a:stretch>
        </p:blipFill>
        <p:spPr>
          <a:xfrm>
            <a:off x="1453550" y="1071100"/>
            <a:ext cx="5682258" cy="3728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sz="4800" b="1">
                <a:latin typeface="Microsoft JhengHei"/>
                <a:ea typeface="Microsoft JhengHei"/>
                <a:cs typeface="Microsoft JhengHei"/>
                <a:sym typeface="Microsoft JhengHei"/>
              </a:rPr>
              <a:t>三、研究方法</a:t>
            </a:r>
            <a:endParaRPr sz="4800" b="1">
              <a:latin typeface="Microsoft JhengHei"/>
              <a:ea typeface="Microsoft JhengHei"/>
              <a:cs typeface="Microsoft JhengHei"/>
              <a:sym typeface="Microsoft JhengHei"/>
            </a:endParaRPr>
          </a:p>
        </p:txBody>
      </p:sp>
      <p:sp>
        <p:nvSpPr>
          <p:cNvPr id="216" name="Google Shape;216;p3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a:t>
            </a:fld>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82"/>
          <p:cNvSpPr txBox="1">
            <a:spLocks noGrp="1"/>
          </p:cNvSpPr>
          <p:nvPr>
            <p:ph type="title"/>
          </p:nvPr>
        </p:nvSpPr>
        <p:spPr>
          <a:xfrm>
            <a:off x="580636" y="2250670"/>
            <a:ext cx="8014722" cy="625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800"/>
              <a:t>附錄</a:t>
            </a:r>
            <a:r>
              <a:rPr lang="zh-TW" sz="2800" smtClean="0"/>
              <a:t>二</a:t>
            </a:r>
            <a:r>
              <a:rPr lang="zh-TW" altLang="en-US" sz="2800" smtClean="0"/>
              <a:t>、各變數和實銷貨量的</a:t>
            </a:r>
            <a:r>
              <a:rPr lang="zh-TW" sz="2800" smtClean="0"/>
              <a:t>相關</a:t>
            </a:r>
            <a:r>
              <a:rPr lang="zh-TW" sz="2800"/>
              <a:t>係數分析結果</a:t>
            </a:r>
            <a:endParaRPr sz="2800"/>
          </a:p>
        </p:txBody>
      </p:sp>
      <p:sp>
        <p:nvSpPr>
          <p:cNvPr id="580" name="Google Shape;580;p8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70</a:t>
            </a:fld>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smtClean="0"/>
              <a:t>Pearson</a:t>
            </a:r>
            <a:r>
              <a:rPr lang="zh-TW" altLang="en-US" sz="2400" smtClean="0"/>
              <a:t>相關係數 </a:t>
            </a:r>
            <a:r>
              <a:rPr lang="en-US" altLang="zh-TW" sz="2400" smtClean="0"/>
              <a:t>–</a:t>
            </a:r>
            <a:r>
              <a:rPr lang="zh-TW" altLang="en-US" sz="2400" smtClean="0"/>
              <a:t> 第一部分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71</a:t>
            </a:fld>
            <a:endParaRPr/>
          </a:p>
        </p:txBody>
      </p:sp>
      <p:graphicFrame>
        <p:nvGraphicFramePr>
          <p:cNvPr id="9" name="表格 8"/>
          <p:cNvGraphicFramePr>
            <a:graphicFrameLocks noGrp="1"/>
          </p:cNvGraphicFramePr>
          <p:nvPr>
            <p:extLst>
              <p:ext uri="{D42A27DB-BD31-4B8C-83A1-F6EECF244321}">
                <p14:modId xmlns:p14="http://schemas.microsoft.com/office/powerpoint/2010/main" val="3439734271"/>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0.3769</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0.0735</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0.3734</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0.0764</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0.3807</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0.0733</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0.3681</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0.1336</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0.3651</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0.1314</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0.3726</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0.1434</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0.2890</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0.0828</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0.2855</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0.0797</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0.2948</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0.0797</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0.3756</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0.0288</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0.3723</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0.0283</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0.3797</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0.0276</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0.0717</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0.0472</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0.0722</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0.0477</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0.0726</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0.0464</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0.0818</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0.0511</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0.0808</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0.0496</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0.0785</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0.0551</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426952735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smtClean="0"/>
              <a:t>Pearson</a:t>
            </a:r>
            <a:r>
              <a:rPr lang="zh-TW" altLang="en-US" sz="2400" smtClean="0"/>
              <a:t>相關係數 </a:t>
            </a:r>
            <a:r>
              <a:rPr lang="en-US" altLang="zh-TW" sz="2400" smtClean="0"/>
              <a:t>–</a:t>
            </a:r>
            <a:r>
              <a:rPr lang="zh-TW" altLang="en-US" sz="2400" smtClean="0"/>
              <a:t> 第二部分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72</a:t>
            </a:fld>
            <a:endParaRPr/>
          </a:p>
        </p:txBody>
      </p:sp>
      <p:graphicFrame>
        <p:nvGraphicFramePr>
          <p:cNvPr id="9" name="表格 8"/>
          <p:cNvGraphicFramePr>
            <a:graphicFrameLocks noGrp="1"/>
          </p:cNvGraphicFramePr>
          <p:nvPr>
            <p:extLst>
              <p:ext uri="{D42A27DB-BD31-4B8C-83A1-F6EECF244321}">
                <p14:modId xmlns:p14="http://schemas.microsoft.com/office/powerpoint/2010/main" val="3189716965"/>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0.0379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0.0369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0.0390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0.0139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0.0139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0.0184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0.1215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0.1258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0.0080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0.1298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2712598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smtClean="0"/>
              <a:t>Pearson</a:t>
            </a:r>
            <a:r>
              <a:rPr lang="zh-TW" altLang="en-US" sz="2400" smtClean="0"/>
              <a:t>相關係數 </a:t>
            </a:r>
            <a:r>
              <a:rPr lang="en-US" altLang="zh-TW" sz="2400" smtClean="0"/>
              <a:t>–</a:t>
            </a:r>
            <a:r>
              <a:rPr lang="zh-TW" altLang="en-US" sz="2400" smtClean="0"/>
              <a:t> 第三部分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73</a:t>
            </a:fld>
            <a:endParaRPr/>
          </a:p>
        </p:txBody>
      </p:sp>
      <p:graphicFrame>
        <p:nvGraphicFramePr>
          <p:cNvPr id="9" name="表格 8"/>
          <p:cNvGraphicFramePr>
            <a:graphicFrameLocks noGrp="1"/>
          </p:cNvGraphicFramePr>
          <p:nvPr>
            <p:extLst>
              <p:ext uri="{D42A27DB-BD31-4B8C-83A1-F6EECF244321}">
                <p14:modId xmlns:p14="http://schemas.microsoft.com/office/powerpoint/2010/main" val="221965696"/>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0.1726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0.1670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0.1630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0.0135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0.0730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0.0752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0.0131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0.0762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0.1636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0.1604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0.1606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0.1256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0.1251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0.0219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0.1236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0.1478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0.1034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0.1466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0.0971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0.1453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0.0957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0.1527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0.0640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0.1494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0.1479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0.0626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12639047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smtClean="0"/>
              <a:t>Pearson</a:t>
            </a:r>
            <a:r>
              <a:rPr lang="zh-TW" altLang="en-US" sz="2400" smtClean="0"/>
              <a:t>相關係數 </a:t>
            </a:r>
            <a:r>
              <a:rPr lang="en-US" altLang="zh-TW" sz="2400" smtClean="0"/>
              <a:t>–</a:t>
            </a:r>
            <a:r>
              <a:rPr lang="zh-TW" altLang="en-US" sz="2400" smtClean="0"/>
              <a:t> 第四部分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74</a:t>
            </a:fld>
            <a:endParaRPr/>
          </a:p>
        </p:txBody>
      </p:sp>
      <p:graphicFrame>
        <p:nvGraphicFramePr>
          <p:cNvPr id="9" name="表格 8"/>
          <p:cNvGraphicFramePr>
            <a:graphicFrameLocks noGrp="1"/>
          </p:cNvGraphicFramePr>
          <p:nvPr>
            <p:extLst>
              <p:ext uri="{D42A27DB-BD31-4B8C-83A1-F6EECF244321}">
                <p14:modId xmlns:p14="http://schemas.microsoft.com/office/powerpoint/2010/main" val="3993278998"/>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0.0291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0.0340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-0.0136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0.0536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0.0962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0.0966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0.0969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0.1575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-0.0016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0.1557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0.1565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0.0543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2</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0.0013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3</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0.0288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0.0543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4</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0.0187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-0.0067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28660828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400" smtClean="0"/>
              <a:t>Pearson</a:t>
            </a:r>
            <a:r>
              <a:rPr lang="zh-TW" altLang="en-US" sz="2400" smtClean="0"/>
              <a:t>相關係數 </a:t>
            </a:r>
            <a:r>
              <a:rPr lang="en-US" altLang="zh-TW" sz="2400" smtClean="0"/>
              <a:t>–</a:t>
            </a:r>
            <a:r>
              <a:rPr lang="zh-TW" altLang="en-US" sz="2400" smtClean="0"/>
              <a:t> 第五部分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75</a:t>
            </a:fld>
            <a:endParaRPr/>
          </a:p>
        </p:txBody>
      </p:sp>
      <p:graphicFrame>
        <p:nvGraphicFramePr>
          <p:cNvPr id="9" name="表格 8"/>
          <p:cNvGraphicFramePr>
            <a:graphicFrameLocks noGrp="1"/>
          </p:cNvGraphicFramePr>
          <p:nvPr>
            <p:extLst>
              <p:ext uri="{D42A27DB-BD31-4B8C-83A1-F6EECF244321}">
                <p14:modId xmlns:p14="http://schemas.microsoft.com/office/powerpoint/2010/main" val="1759414928"/>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0.0410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0.0410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0.0410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-0.0113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-0.0113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-0.0113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33023720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2400" smtClean="0"/>
              <a:t>Kendall</a:t>
            </a:r>
            <a:r>
              <a:rPr lang="zh-TW" altLang="en-US" sz="2400" smtClean="0"/>
              <a:t>相關係數 </a:t>
            </a:r>
            <a:r>
              <a:rPr lang="en-US" altLang="zh-TW" sz="2400" smtClean="0"/>
              <a:t>–</a:t>
            </a:r>
            <a:r>
              <a:rPr lang="zh-TW" altLang="en-US" sz="2400" smtClean="0"/>
              <a:t> 第一部分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76</a:t>
            </a:fld>
            <a:endParaRPr/>
          </a:p>
        </p:txBody>
      </p:sp>
      <p:graphicFrame>
        <p:nvGraphicFramePr>
          <p:cNvPr id="9" name="表格 8"/>
          <p:cNvGraphicFramePr>
            <a:graphicFrameLocks noGrp="1"/>
          </p:cNvGraphicFramePr>
          <p:nvPr>
            <p:extLst>
              <p:ext uri="{D42A27DB-BD31-4B8C-83A1-F6EECF244321}">
                <p14:modId xmlns:p14="http://schemas.microsoft.com/office/powerpoint/2010/main" val="979968938"/>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0.5682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0.2110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0.5679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0.2126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0.5754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0.2132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0.5650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0.2766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0.5650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0.2768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0.5726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0.2890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0.5237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0.1777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0.5236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0.1757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0.5321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0.1745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0.5617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0.0388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0.5618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0.0406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0.5696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0.0381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0.0721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0.0734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0.1095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0.0738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0.1084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0.2031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0.1043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0.2034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0.1031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0.2046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0.1049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20820768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Kendall</a:t>
            </a:r>
            <a:r>
              <a:rPr lang="zh-TW" altLang="en-US" sz="2400" smtClean="0"/>
              <a:t>相關係數 </a:t>
            </a:r>
            <a:r>
              <a:rPr lang="en-US" altLang="zh-TW" sz="2400" smtClean="0"/>
              <a:t>–</a:t>
            </a:r>
            <a:r>
              <a:rPr lang="zh-TW" altLang="en-US" sz="2400" smtClean="0"/>
              <a:t> 第二部分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77</a:t>
            </a:fld>
            <a:endParaRPr/>
          </a:p>
        </p:txBody>
      </p:sp>
      <p:graphicFrame>
        <p:nvGraphicFramePr>
          <p:cNvPr id="9" name="表格 8"/>
          <p:cNvGraphicFramePr>
            <a:graphicFrameLocks noGrp="1"/>
          </p:cNvGraphicFramePr>
          <p:nvPr>
            <p:extLst>
              <p:ext uri="{D42A27DB-BD31-4B8C-83A1-F6EECF244321}">
                <p14:modId xmlns:p14="http://schemas.microsoft.com/office/powerpoint/2010/main" val="331672258"/>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0.0676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0.0668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0.0676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0.0615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0.0608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0.0331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0.0611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0.0343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0.0494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0.0349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0.0501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0.0475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0.0341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0.0405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0.0420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0.0408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0.0291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0.0061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0.0286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0.0108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0.2588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0.2639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0.2666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37728881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Kendall</a:t>
            </a:r>
            <a:r>
              <a:rPr lang="zh-TW" altLang="en-US" sz="2400" smtClean="0"/>
              <a:t>相關係數 </a:t>
            </a:r>
            <a:r>
              <a:rPr lang="en-US" altLang="zh-TW" sz="2400" smtClean="0"/>
              <a:t>–</a:t>
            </a:r>
            <a:r>
              <a:rPr lang="zh-TW" altLang="en-US" sz="2400" smtClean="0"/>
              <a:t> 第三部分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78</a:t>
            </a:fld>
            <a:endParaRPr/>
          </a:p>
        </p:txBody>
      </p:sp>
      <p:graphicFrame>
        <p:nvGraphicFramePr>
          <p:cNvPr id="9" name="表格 8"/>
          <p:cNvGraphicFramePr>
            <a:graphicFrameLocks noGrp="1"/>
          </p:cNvGraphicFramePr>
          <p:nvPr>
            <p:extLst>
              <p:ext uri="{D42A27DB-BD31-4B8C-83A1-F6EECF244321}">
                <p14:modId xmlns:p14="http://schemas.microsoft.com/office/powerpoint/2010/main" val="801644758"/>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0.0289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0.3974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0.0278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0.3947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0.0290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0.3919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0.2967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0.2968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0.3494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0.0184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0.3477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0.3468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0.2395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0.2386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0.0321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0.2375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0.3887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0.2030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0.3875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0.1986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0.3861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0.1969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0.3654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0.1427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0.3643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0.1441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0.3633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0.1431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181493594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Kendall</a:t>
            </a:r>
            <a:r>
              <a:rPr lang="zh-TW" altLang="en-US" sz="2400" smtClean="0"/>
              <a:t>相關係數 </a:t>
            </a:r>
            <a:r>
              <a:rPr lang="en-US" altLang="zh-TW" sz="2400" smtClean="0"/>
              <a:t>–</a:t>
            </a:r>
            <a:r>
              <a:rPr lang="zh-TW" altLang="en-US" sz="2400" smtClean="0"/>
              <a:t> 第四部分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79</a:t>
            </a:fld>
            <a:endParaRPr/>
          </a:p>
        </p:txBody>
      </p:sp>
      <p:graphicFrame>
        <p:nvGraphicFramePr>
          <p:cNvPr id="9" name="表格 8"/>
          <p:cNvGraphicFramePr>
            <a:graphicFrameLocks noGrp="1"/>
          </p:cNvGraphicFramePr>
          <p:nvPr>
            <p:extLst>
              <p:ext uri="{D42A27DB-BD31-4B8C-83A1-F6EECF244321}">
                <p14:modId xmlns:p14="http://schemas.microsoft.com/office/powerpoint/2010/main" val="325334749"/>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0.1083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0.1252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0.2834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0.2828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-0.0085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0.2819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0.3807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0.3801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0.3796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-0.0067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0.0133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-0.0016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2</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3</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0.0394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4</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-0.0116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31487184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(一)資料來源</a:t>
            </a:r>
            <a:endParaRPr/>
          </a:p>
        </p:txBody>
      </p:sp>
      <p:sp>
        <p:nvSpPr>
          <p:cNvPr id="222" name="Google Shape;222;p32"/>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zh-TW" dirty="0"/>
              <a:t>原始資料集：avm_table</a:t>
            </a:r>
            <a:endParaRPr dirty="0"/>
          </a:p>
          <a:p>
            <a:pPr marL="914400" lvl="1" indent="-330200" algn="l" rtl="0">
              <a:lnSpc>
                <a:spcPct val="150000"/>
              </a:lnSpc>
              <a:spcBef>
                <a:spcPts val="0"/>
              </a:spcBef>
              <a:spcAft>
                <a:spcPts val="0"/>
              </a:spcAft>
              <a:buSzPts val="1600"/>
              <a:buChar char="○"/>
            </a:pPr>
            <a:r>
              <a:rPr lang="zh-TW" dirty="0"/>
              <a:t>資料筆數：1,572,285</a:t>
            </a:r>
            <a:endParaRPr dirty="0"/>
          </a:p>
          <a:p>
            <a:pPr marL="914400" lvl="1" indent="-330200" algn="l" rtl="0">
              <a:lnSpc>
                <a:spcPct val="150000"/>
              </a:lnSpc>
              <a:spcBef>
                <a:spcPts val="0"/>
              </a:spcBef>
              <a:spcAft>
                <a:spcPts val="0"/>
              </a:spcAft>
              <a:buSzPts val="1600"/>
              <a:buChar char="○"/>
            </a:pPr>
            <a:r>
              <a:rPr lang="zh-TW" dirty="0"/>
              <a:t>欄位數量：54</a:t>
            </a:r>
            <a:endParaRPr dirty="0"/>
          </a:p>
          <a:p>
            <a:pPr marL="914400" lvl="1" indent="-330200" algn="l" rtl="0">
              <a:lnSpc>
                <a:spcPct val="150000"/>
              </a:lnSpc>
              <a:spcBef>
                <a:spcPts val="0"/>
              </a:spcBef>
              <a:spcAft>
                <a:spcPts val="0"/>
              </a:spcAft>
              <a:buSzPts val="1600"/>
              <a:buChar char="○"/>
            </a:pPr>
            <a:r>
              <a:rPr lang="zh-TW" dirty="0"/>
              <a:t>產品種類數：7,257</a:t>
            </a:r>
            <a:endParaRPr dirty="0"/>
          </a:p>
          <a:p>
            <a:pPr marL="914400" lvl="1" indent="-330200" algn="l" rtl="0">
              <a:lnSpc>
                <a:spcPct val="150000"/>
              </a:lnSpc>
              <a:spcBef>
                <a:spcPts val="0"/>
              </a:spcBef>
              <a:spcAft>
                <a:spcPts val="0"/>
              </a:spcAft>
              <a:buSzPts val="1600"/>
              <a:buChar char="○"/>
            </a:pPr>
            <a:r>
              <a:rPr lang="zh-TW" dirty="0"/>
              <a:t>資料時段：2014/1 ~ 2017/12 (最小時間單位：月，一共48期)</a:t>
            </a:r>
            <a:endParaRPr dirty="0"/>
          </a:p>
          <a:p>
            <a:pPr marL="0" lvl="0" indent="0" algn="l" rtl="0">
              <a:lnSpc>
                <a:spcPct val="150000"/>
              </a:lnSpc>
              <a:spcBef>
                <a:spcPts val="1600"/>
              </a:spcBef>
              <a:spcAft>
                <a:spcPts val="1600"/>
              </a:spcAft>
              <a:buNone/>
            </a:pPr>
            <a:r>
              <a:rPr lang="zh-TW" altLang="en-US" sz="1400" dirty="0" smtClean="0"/>
              <a:t>*</a:t>
            </a:r>
            <a:r>
              <a:rPr lang="zh-TW" sz="1400" dirty="0" smtClean="0"/>
              <a:t>備註</a:t>
            </a:r>
            <a:r>
              <a:rPr lang="zh-TW" sz="1400" dirty="0"/>
              <a:t>：原始資料集欄位詳細資訊請參閱</a:t>
            </a:r>
            <a:r>
              <a:rPr lang="zh-TW" sz="1400" dirty="0" smtClean="0"/>
              <a:t>附錄</a:t>
            </a:r>
            <a:r>
              <a:rPr lang="zh-TW" altLang="en-US" sz="1400" dirty="0" smtClean="0"/>
              <a:t>一</a:t>
            </a:r>
            <a:endParaRPr sz="1400" dirty="0"/>
          </a:p>
        </p:txBody>
      </p:sp>
      <p:sp>
        <p:nvSpPr>
          <p:cNvPr id="223" name="Google Shape;223;p32"/>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Kendall</a:t>
            </a:r>
            <a:r>
              <a:rPr lang="zh-TW" altLang="en-US" sz="2400" smtClean="0"/>
              <a:t>相關係數 </a:t>
            </a:r>
            <a:r>
              <a:rPr lang="en-US" altLang="zh-TW" sz="2400" smtClean="0"/>
              <a:t>–</a:t>
            </a:r>
            <a:r>
              <a:rPr lang="zh-TW" altLang="en-US" sz="2400" smtClean="0"/>
              <a:t> 第五部分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80</a:t>
            </a:fld>
            <a:endParaRPr/>
          </a:p>
        </p:txBody>
      </p:sp>
      <p:graphicFrame>
        <p:nvGraphicFramePr>
          <p:cNvPr id="9" name="表格 8"/>
          <p:cNvGraphicFramePr>
            <a:graphicFrameLocks noGrp="1"/>
          </p:cNvGraphicFramePr>
          <p:nvPr>
            <p:extLst>
              <p:ext uri="{D42A27DB-BD31-4B8C-83A1-F6EECF244321}">
                <p14:modId xmlns:p14="http://schemas.microsoft.com/office/powerpoint/2010/main" val="421815093"/>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-0.0244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17641913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2400" smtClean="0"/>
              <a:t>Spearman</a:t>
            </a:r>
            <a:r>
              <a:rPr lang="zh-TW" altLang="en-US" sz="2400" smtClean="0"/>
              <a:t>相關係數 </a:t>
            </a:r>
            <a:r>
              <a:rPr lang="en-US" altLang="zh-TW" sz="2400" smtClean="0"/>
              <a:t>–</a:t>
            </a:r>
            <a:r>
              <a:rPr lang="zh-TW" altLang="en-US" sz="2400" smtClean="0"/>
              <a:t> 第一部分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81</a:t>
            </a:fld>
            <a:endParaRPr/>
          </a:p>
        </p:txBody>
      </p:sp>
      <p:graphicFrame>
        <p:nvGraphicFramePr>
          <p:cNvPr id="9" name="表格 8"/>
          <p:cNvGraphicFramePr>
            <a:graphicFrameLocks noGrp="1"/>
          </p:cNvGraphicFramePr>
          <p:nvPr>
            <p:extLst>
              <p:ext uri="{D42A27DB-BD31-4B8C-83A1-F6EECF244321}">
                <p14:modId xmlns:p14="http://schemas.microsoft.com/office/powerpoint/2010/main" val="3828768530"/>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0.5970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0.2219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0.5976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0.2235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實銷貨量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0.6065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促銷量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0.2242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0.5950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0.2919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0.5960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0.2921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含稅總成本</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0.6047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0.3048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0.5561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0.1867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0.5569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0.1845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成本合計</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0.5665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150_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0.1833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0.5922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0.0406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0.5932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0.0425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銷貨淨額</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0.6022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1000</a:t>
                      </a:r>
                      <a:r>
                        <a:rPr lang="zh-TW" sz="1200" kern="1200">
                          <a:solidFill>
                            <a:srgbClr val="000000"/>
                          </a:solidFill>
                          <a:effectLst/>
                          <a:latin typeface="Times New Roman" panose="02020603050405020304" pitchFamily="18" charset="0"/>
                          <a:ea typeface="+mn-ea"/>
                          <a:cs typeface="Times New Roman" panose="02020603050405020304" pitchFamily="18" charset="0"/>
                        </a:rPr>
                        <a:t>以上</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0.0399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0.0823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0.1147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0.0839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0.1148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淨利</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0.0844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150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200_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0.1137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0.2132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2</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0.1093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0.2136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3</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0.1081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mn-ea"/>
                          <a:cs typeface="Times New Roman" panose="02020603050405020304" pitchFamily="18" charset="0"/>
                        </a:rPr>
                        <a:t>贈送量</a:t>
                      </a:r>
                      <a:r>
                        <a:rPr lang="en-US" sz="1200" kern="1200">
                          <a:solidFill>
                            <a:srgbClr val="000000"/>
                          </a:solidFill>
                          <a:effectLst/>
                          <a:latin typeface="Times New Roman" panose="02020603050405020304" pitchFamily="18" charset="0"/>
                          <a:ea typeface="+mn-ea"/>
                          <a:cs typeface="Times New Roman" panose="02020603050405020304" pitchFamily="18" charset="0"/>
                        </a:rPr>
                        <a:t>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8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0.2149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mn-ea"/>
                          <a:cs typeface="Times New Roman" panose="02020603050405020304" pitchFamily="18" charset="0"/>
                        </a:rPr>
                        <a:t>200 &lt;= </a:t>
                      </a:r>
                      <a:r>
                        <a:rPr lang="zh-TW" sz="1200" kern="1200">
                          <a:solidFill>
                            <a:srgbClr val="000000"/>
                          </a:solidFill>
                          <a:effectLst/>
                          <a:latin typeface="Times New Roman" panose="02020603050405020304" pitchFamily="18" charset="0"/>
                          <a:ea typeface="+mn-ea"/>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mn-ea"/>
                          <a:cs typeface="Times New Roman" panose="02020603050405020304" pitchFamily="18" charset="0"/>
                        </a:rPr>
                        <a:t> &lt; 250_</a:t>
                      </a:r>
                      <a:r>
                        <a:rPr lang="zh-TW" sz="1200" kern="1200">
                          <a:solidFill>
                            <a:srgbClr val="000000"/>
                          </a:solidFill>
                          <a:effectLst/>
                          <a:latin typeface="Times New Roman" panose="02020603050405020304" pitchFamily="18" charset="0"/>
                          <a:ea typeface="+mn-ea"/>
                          <a:cs typeface="Times New Roman" panose="02020603050405020304" pitchFamily="18" charset="0"/>
                        </a:rPr>
                        <a:t>延遲</a:t>
                      </a:r>
                      <a:r>
                        <a:rPr lang="en-US" sz="1200" kern="1200">
                          <a:solidFill>
                            <a:srgbClr val="000000"/>
                          </a:solidFill>
                          <a:effectLst/>
                          <a:latin typeface="Times New Roman" panose="02020603050405020304" pitchFamily="18" charset="0"/>
                          <a:ea typeface="+mn-ea"/>
                          <a:cs typeface="Times New Roman" panose="02020603050405020304" pitchFamily="18" charset="0"/>
                        </a:rPr>
                        <a:t>4</a:t>
                      </a:r>
                      <a:r>
                        <a:rPr lang="zh-TW" sz="1200" kern="1200">
                          <a:solidFill>
                            <a:srgbClr val="000000"/>
                          </a:solidFill>
                          <a:effectLst/>
                          <a:latin typeface="Times New Roman" panose="02020603050405020304" pitchFamily="18" charset="0"/>
                          <a:ea typeface="+mn-ea"/>
                          <a:cs typeface="Times New Roman" panose="02020603050405020304" pitchFamily="18" charset="0"/>
                        </a:rPr>
                        <a:t>期</a:t>
                      </a:r>
                      <a:endParaRPr lang="zh-TW" sz="1200">
                        <a:effectLst/>
                        <a:latin typeface="Times New Roman" panose="02020603050405020304" pitchFamily="18" charset="0"/>
                        <a:ea typeface="+mn-ea"/>
                        <a:cs typeface="Times New Roman" panose="02020603050405020304" pitchFamily="18" charset="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0.1099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11495824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Spearman</a:t>
            </a:r>
            <a:r>
              <a:rPr lang="zh-TW" altLang="en-US" sz="2400" smtClean="0"/>
              <a:t>相關係數 </a:t>
            </a:r>
            <a:r>
              <a:rPr lang="en-US" altLang="zh-TW" sz="2400" smtClean="0"/>
              <a:t>–</a:t>
            </a:r>
            <a:r>
              <a:rPr lang="zh-TW" altLang="en-US" sz="2400" smtClean="0"/>
              <a:t> 第二部分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82</a:t>
            </a:fld>
            <a:endParaRPr/>
          </a:p>
        </p:txBody>
      </p:sp>
      <p:graphicFrame>
        <p:nvGraphicFramePr>
          <p:cNvPr id="9" name="表格 8"/>
          <p:cNvGraphicFramePr>
            <a:graphicFrameLocks noGrp="1"/>
          </p:cNvGraphicFramePr>
          <p:nvPr>
            <p:extLst>
              <p:ext uri="{D42A27DB-BD31-4B8C-83A1-F6EECF244321}">
                <p14:modId xmlns:p14="http://schemas.microsoft.com/office/powerpoint/2010/main" val="2215368629"/>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0.0708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0.0271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0.0700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0.0270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250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0.0708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0.0272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0.0645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0.0334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0.0637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0.0347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350_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0.0640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0.0359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0.0517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0.0365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0.0524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0.0360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350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0.0497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650_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0.0424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0.0440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450_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0.0427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650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0.0217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0.0064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450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500_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0.0299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750_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0.0113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0.2730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0.2782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0.0202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0.2810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750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0.0210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23770056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Spearman</a:t>
            </a:r>
            <a:r>
              <a:rPr lang="zh-TW" altLang="en-US" sz="2400" smtClean="0"/>
              <a:t>相關係數 </a:t>
            </a:r>
            <a:r>
              <a:rPr lang="en-US" altLang="zh-TW" sz="2400" smtClean="0"/>
              <a:t>–</a:t>
            </a:r>
            <a:r>
              <a:rPr lang="zh-TW" altLang="en-US" sz="2400" smtClean="0"/>
              <a:t> 第三部分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83</a:t>
            </a:fld>
            <a:endParaRPr/>
          </a:p>
        </p:txBody>
      </p:sp>
      <p:graphicFrame>
        <p:nvGraphicFramePr>
          <p:cNvPr id="9" name="表格 8"/>
          <p:cNvGraphicFramePr>
            <a:graphicFrameLocks noGrp="1"/>
          </p:cNvGraphicFramePr>
          <p:nvPr>
            <p:extLst>
              <p:ext uri="{D42A27DB-BD31-4B8C-83A1-F6EECF244321}">
                <p14:modId xmlns:p14="http://schemas.microsoft.com/office/powerpoint/2010/main" val="1459534616"/>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0.4207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0.0291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0.4181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850_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0.0304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宜蘭所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0.4151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0.3141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0.3151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850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廠務部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0.3142</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0.0188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0.3683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0.3666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900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950_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0.0177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營業一部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0.3656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0.0318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0.2517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0.0333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0.2508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950 &lt;= </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銷售單價</a:t>
                      </a:r>
                      <a:r>
                        <a:rPr lang="en-US" sz="1200" kern="1200">
                          <a:solidFill>
                            <a:srgbClr val="000000"/>
                          </a:solidFill>
                          <a:effectLst/>
                          <a:latin typeface="Times New Roman" panose="02020603050405020304" pitchFamily="18" charset="0"/>
                          <a:ea typeface="新細明體" panose="02020500000000000000" pitchFamily="18" charset="-120"/>
                        </a:rPr>
                        <a:t> &lt; 1000_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0.0336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營業三部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0.2496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0.4117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0.2131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0.4105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0.2086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北營所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0.4090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營業五部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0.2068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0.3865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0.1497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0.3854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0.1511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台中所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0.3844</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營業六部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0.1501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171347725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Spearman</a:t>
            </a:r>
            <a:r>
              <a:rPr lang="zh-TW" altLang="en-US" sz="2400" smtClean="0"/>
              <a:t>相關係數 </a:t>
            </a:r>
            <a:r>
              <a:rPr lang="en-US" altLang="zh-TW" sz="2400" smtClean="0"/>
              <a:t>–</a:t>
            </a:r>
            <a:r>
              <a:rPr lang="zh-TW" altLang="en-US" sz="2400" smtClean="0"/>
              <a:t> 第四部分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84</a:t>
            </a:fld>
            <a:endParaRPr/>
          </a:p>
        </p:txBody>
      </p:sp>
      <p:graphicFrame>
        <p:nvGraphicFramePr>
          <p:cNvPr id="9" name="表格 8"/>
          <p:cNvGraphicFramePr>
            <a:graphicFrameLocks noGrp="1"/>
          </p:cNvGraphicFramePr>
          <p:nvPr>
            <p:extLst>
              <p:ext uri="{D42A27DB-BD31-4B8C-83A1-F6EECF244321}">
                <p14:modId xmlns:p14="http://schemas.microsoft.com/office/powerpoint/2010/main" val="280338660"/>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0.1100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0.0061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0.1140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-0.0076</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營業四部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0.1317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這個月或下個月是否是元宵節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-0.0185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0.2989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-0.0185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0.2982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-0.0089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行銷部</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0.2972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這個月或下個月是否是清明節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0.4031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-0.0034</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0.4025</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高雄所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0.4020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這個月或下個月是否是端午節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-0.0070</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物價指數</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-0.0020</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這個月或下個月是否是中元節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0.0413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2</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0.0062</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0.0231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3</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0.0281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0.0413</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食品、飲料及菸草製品零售業之營業額</a:t>
                      </a:r>
                      <a:r>
                        <a:rPr lang="en-US" sz="1000" kern="1200">
                          <a:solidFill>
                            <a:srgbClr val="000000"/>
                          </a:solidFill>
                          <a:effectLst/>
                          <a:latin typeface="Times New Roman" panose="02020603050405020304" pitchFamily="18" charset="0"/>
                          <a:ea typeface="新細明體" panose="02020500000000000000" pitchFamily="18" charset="-120"/>
                        </a:rPr>
                        <a:t>_</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000" kern="1200">
                          <a:solidFill>
                            <a:srgbClr val="000000"/>
                          </a:solidFill>
                          <a:effectLst/>
                          <a:latin typeface="Times New Roman" panose="02020603050405020304" pitchFamily="18" charset="0"/>
                          <a:ea typeface="新細明體" panose="02020500000000000000" pitchFamily="18" charset="-120"/>
                        </a:rPr>
                        <a:t>4</a:t>
                      </a:r>
                      <a:r>
                        <a:rPr lang="zh-TW" sz="10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2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這個月或下個月是否是中秋節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0.0078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-0.0006</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這個月或下個月是否是春節</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-0.0121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日正月營業額</a:t>
                      </a:r>
                      <a:r>
                        <a:rPr lang="en-US" sz="1200" kern="1200">
                          <a:solidFill>
                            <a:srgbClr val="000000"/>
                          </a:solidFill>
                          <a:effectLst/>
                          <a:latin typeface="Times New Roman" panose="02020603050405020304" pitchFamily="18" charset="0"/>
                          <a:ea typeface="新細明體" panose="02020500000000000000" pitchFamily="18" charset="-120"/>
                        </a:rPr>
                        <a:t>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0.0195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37291857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83"/>
          <p:cNvSpPr txBox="1">
            <a:spLocks noGrp="1"/>
          </p:cNvSpPr>
          <p:nvPr>
            <p:ph type="title"/>
          </p:nvPr>
        </p:nvSpPr>
        <p:spPr>
          <a:xfrm>
            <a:off x="199505" y="151975"/>
            <a:ext cx="8739920" cy="537981"/>
          </a:xfrm>
          <a:prstGeom prst="rect">
            <a:avLst/>
          </a:prstGeom>
        </p:spPr>
        <p:txBody>
          <a:bodyPr spcFirstLastPara="1" wrap="square" lIns="91425" tIns="91425" rIns="91425" bIns="91425" anchor="t" anchorCtr="0">
            <a:noAutofit/>
          </a:bodyPr>
          <a:lstStyle/>
          <a:p>
            <a:pPr lvl="0"/>
            <a:r>
              <a:rPr lang="en-US" altLang="zh-TW" sz="2400"/>
              <a:t>Spearman</a:t>
            </a:r>
            <a:r>
              <a:rPr lang="zh-TW" altLang="en-US" sz="2400" smtClean="0"/>
              <a:t>相關係數 </a:t>
            </a:r>
            <a:r>
              <a:rPr lang="en-US" altLang="zh-TW" sz="2400" smtClean="0"/>
              <a:t>–</a:t>
            </a:r>
            <a:r>
              <a:rPr lang="zh-TW" altLang="en-US" sz="2400" smtClean="0"/>
              <a:t> 第五部分</a:t>
            </a:r>
            <a:endParaRPr sz="2400"/>
          </a:p>
        </p:txBody>
      </p:sp>
      <p:sp>
        <p:nvSpPr>
          <p:cNvPr id="586" name="Google Shape;586;p8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85</a:t>
            </a:fld>
            <a:endParaRPr/>
          </a:p>
        </p:txBody>
      </p:sp>
      <p:graphicFrame>
        <p:nvGraphicFramePr>
          <p:cNvPr id="9" name="表格 8"/>
          <p:cNvGraphicFramePr>
            <a:graphicFrameLocks noGrp="1"/>
          </p:cNvGraphicFramePr>
          <p:nvPr>
            <p:extLst>
              <p:ext uri="{D42A27DB-BD31-4B8C-83A1-F6EECF244321}">
                <p14:modId xmlns:p14="http://schemas.microsoft.com/office/powerpoint/2010/main" val="1806264122"/>
              </p:ext>
            </p:extLst>
          </p:nvPr>
        </p:nvGraphicFramePr>
        <p:xfrm>
          <a:off x="199505" y="602226"/>
          <a:ext cx="8739920" cy="3995928"/>
        </p:xfrm>
        <a:graphic>
          <a:graphicData uri="http://schemas.openxmlformats.org/drawingml/2006/table">
            <a:tbl>
              <a:tblPr>
                <a:tableStyleId>{BD46935B-DB1D-4AA7-8973-1E4AF2C198EE}</a:tableStyleId>
              </a:tblPr>
              <a:tblGrid>
                <a:gridCol w="3144911">
                  <a:extLst>
                    <a:ext uri="{9D8B030D-6E8A-4147-A177-3AD203B41FA5}">
                      <a16:colId xmlns:a16="http://schemas.microsoft.com/office/drawing/2014/main" val="3147378240"/>
                    </a:ext>
                  </a:extLst>
                </a:gridCol>
                <a:gridCol w="1217263">
                  <a:extLst>
                    <a:ext uri="{9D8B030D-6E8A-4147-A177-3AD203B41FA5}">
                      <a16:colId xmlns:a16="http://schemas.microsoft.com/office/drawing/2014/main" val="228513879"/>
                    </a:ext>
                  </a:extLst>
                </a:gridCol>
                <a:gridCol w="3144388">
                  <a:extLst>
                    <a:ext uri="{9D8B030D-6E8A-4147-A177-3AD203B41FA5}">
                      <a16:colId xmlns:a16="http://schemas.microsoft.com/office/drawing/2014/main" val="740109632"/>
                    </a:ext>
                  </a:extLst>
                </a:gridCol>
                <a:gridCol w="1233358">
                  <a:extLst>
                    <a:ext uri="{9D8B030D-6E8A-4147-A177-3AD203B41FA5}">
                      <a16:colId xmlns:a16="http://schemas.microsoft.com/office/drawing/2014/main" val="2134233336"/>
                    </a:ext>
                  </a:extLst>
                </a:gridCol>
              </a:tblGrid>
              <a:tr h="175260">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a:lnSpc>
                          <a:spcPct val="115000"/>
                        </a:lnSpc>
                        <a:spcAft>
                          <a:spcPts val="0"/>
                        </a:spcAft>
                      </a:pPr>
                      <a:r>
                        <a:rPr lang="zh-TW" sz="1200" b="1" kern="1200">
                          <a:effectLst/>
                          <a:latin typeface="+mj-lt"/>
                          <a:ea typeface="微軟正黑體" panose="020B0604030504040204" pitchFamily="34" charset="-120"/>
                        </a:rPr>
                        <a:t>變數名稱</a:t>
                      </a:r>
                      <a:endParaRPr lang="zh-TW" sz="1200" b="1">
                        <a:effectLst/>
                        <a:latin typeface="+mj-lt"/>
                        <a:ea typeface="微軟正黑體" panose="020B0604030504040204" pitchFamily="34" charset="-120"/>
                      </a:endParaRPr>
                    </a:p>
                  </a:txBody>
                  <a:tcPr marL="58196" marR="58196" marT="0" marB="0"/>
                </a:tc>
                <a:tc>
                  <a:txBody>
                    <a:bodyPr/>
                    <a:lstStyle/>
                    <a:p>
                      <a:pPr marL="457200" indent="-228600" algn="r" latinLnBrk="1">
                        <a:lnSpc>
                          <a:spcPct val="115000"/>
                        </a:lnSpc>
                        <a:spcAft>
                          <a:spcPts val="0"/>
                        </a:spcAft>
                      </a:pPr>
                      <a:r>
                        <a:rPr lang="en-US" sz="1200" b="1" kern="1200">
                          <a:effectLst/>
                          <a:latin typeface="+mj-lt"/>
                          <a:ea typeface="微軟正黑體" panose="020B0604030504040204" pitchFamily="34" charset="-120"/>
                        </a:rPr>
                        <a:t>VS </a:t>
                      </a:r>
                      <a:r>
                        <a:rPr lang="zh-TW" sz="1200" b="1" kern="1200">
                          <a:effectLst/>
                          <a:latin typeface="+mj-lt"/>
                          <a:ea typeface="微軟正黑體" panose="020B0604030504040204" pitchFamily="34" charset="-120"/>
                        </a:rPr>
                        <a:t>實銷貨量</a:t>
                      </a:r>
                      <a:endParaRPr lang="zh-TW" sz="1200" b="1">
                        <a:effectLst/>
                        <a:latin typeface="+mj-lt"/>
                        <a:ea typeface="微軟正黑體" panose="020B0604030504040204" pitchFamily="34" charset="-120"/>
                      </a:endParaRPr>
                    </a:p>
                  </a:txBody>
                  <a:tcPr marL="58196" marR="58196" marT="0" marB="0"/>
                </a:tc>
                <a:extLst>
                  <a:ext uri="{0D108BD9-81ED-4DB2-BD59-A6C34878D82A}">
                    <a16:rowId xmlns:a16="http://schemas.microsoft.com/office/drawing/2014/main" val="119750128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0.0169</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38272833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1100257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07_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0.0327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46970720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-0.0058</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9298680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0.0327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839026879"/>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08_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25826059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-0.0097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0.0327</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66273452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4619412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03_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09_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192098988"/>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-0.0151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3480208847"/>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842506483"/>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04_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10_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653256510"/>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0.0031</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-0.0149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367575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4269749281"/>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05_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11_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007818806"/>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0.0023</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2</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-0.0255</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728256174"/>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-0.0057</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3</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0.0169</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2906408335"/>
                  </a:ext>
                </a:extLst>
              </a:tr>
              <a:tr h="175260">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06_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-0.0058</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12_</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延遲</a:t>
                      </a:r>
                      <a:r>
                        <a:rPr lang="en-US" sz="1200" kern="1200">
                          <a:solidFill>
                            <a:srgbClr val="000000"/>
                          </a:solidFill>
                          <a:effectLst/>
                          <a:latin typeface="Times New Roman" panose="02020603050405020304" pitchFamily="18" charset="0"/>
                          <a:ea typeface="新細明體" panose="02020500000000000000" pitchFamily="18" charset="-120"/>
                        </a:rPr>
                        <a:t>4</a:t>
                      </a:r>
                      <a:r>
                        <a:rPr lang="zh-TW" sz="1200" kern="120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期</a:t>
                      </a:r>
                      <a:endParaRPr lang="zh-TW" sz="1800">
                        <a:effectLst/>
                        <a:latin typeface="Arial" panose="020B0604020202020204" pitchFamily="34" charset="0"/>
                        <a:ea typeface="新細明體" panose="02020500000000000000" pitchFamily="18" charset="-120"/>
                      </a:endParaRPr>
                    </a:p>
                  </a:txBody>
                  <a:tcPr marL="68580" marR="68580" marT="0" marB="0"/>
                </a:tc>
                <a:tc>
                  <a:txBody>
                    <a:bodyPr/>
                    <a:lstStyle/>
                    <a:p>
                      <a:pPr marL="457200" indent="-228600" algn="r" fontAlgn="ctr">
                        <a:lnSpc>
                          <a:spcPct val="115000"/>
                        </a:lnSpc>
                        <a:spcAft>
                          <a:spcPts val="0"/>
                        </a:spcAft>
                      </a:pPr>
                      <a:r>
                        <a:rPr lang="en-US" sz="1200" kern="1200">
                          <a:solidFill>
                            <a:srgbClr val="000000"/>
                          </a:solidFill>
                          <a:effectLst/>
                          <a:latin typeface="Times New Roman" panose="02020603050405020304" pitchFamily="18" charset="0"/>
                          <a:ea typeface="新細明體" panose="02020500000000000000" pitchFamily="18" charset="-120"/>
                        </a:rPr>
                        <a:t>-0.0041</a:t>
                      </a:r>
                      <a:endParaRPr lang="zh-TW" sz="1800">
                        <a:effectLst/>
                        <a:latin typeface="Arial" panose="020B0604020202020204" pitchFamily="34" charset="0"/>
                        <a:ea typeface="新細明體" panose="02020500000000000000" pitchFamily="18" charset="-120"/>
                      </a:endParaRPr>
                    </a:p>
                  </a:txBody>
                  <a:tcPr marL="68580" marR="68580" marT="0" marB="0"/>
                </a:tc>
                <a:extLst>
                  <a:ext uri="{0D108BD9-81ED-4DB2-BD59-A6C34878D82A}">
                    <a16:rowId xmlns:a16="http://schemas.microsoft.com/office/drawing/2014/main" val="105301322"/>
                  </a:ext>
                </a:extLst>
              </a:tr>
            </a:tbl>
          </a:graphicData>
        </a:graphic>
      </p:graphicFrame>
    </p:spTree>
    <p:extLst>
      <p:ext uri="{BB962C8B-B14F-4D97-AF65-F5344CB8AC3E}">
        <p14:creationId xmlns:p14="http://schemas.microsoft.com/office/powerpoint/2010/main" val="4785290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2"/>
          <p:cNvSpPr txBox="1">
            <a:spLocks noGrp="1"/>
          </p:cNvSpPr>
          <p:nvPr>
            <p:ph type="title"/>
          </p:nvPr>
        </p:nvSpPr>
        <p:spPr>
          <a:xfrm>
            <a:off x="819150" y="2085800"/>
            <a:ext cx="7505700" cy="1096800"/>
          </a:xfrm>
          <a:prstGeom prst="rect">
            <a:avLst/>
          </a:prstGeom>
        </p:spPr>
        <p:txBody>
          <a:bodyPr spcFirstLastPara="1" wrap="square" lIns="91425" tIns="91425" rIns="91425" bIns="91425" anchor="t" anchorCtr="0">
            <a:noAutofit/>
          </a:bodyPr>
          <a:lstStyle/>
          <a:p>
            <a:pPr lvl="0"/>
            <a:r>
              <a:rPr lang="zh-TW" dirty="0"/>
              <a:t>附錄三</a:t>
            </a:r>
            <a:r>
              <a:rPr lang="zh-TW" dirty="0" smtClean="0"/>
              <a:t>-</a:t>
            </a:r>
            <a:r>
              <a:rPr lang="en-US" altLang="zh-TW" dirty="0" smtClean="0"/>
              <a:t/>
            </a:r>
            <a:br>
              <a:rPr lang="en-US" altLang="zh-TW" dirty="0" smtClean="0"/>
            </a:br>
            <a:r>
              <a:rPr lang="zh-TW" dirty="0" smtClean="0"/>
              <a:t>迴</a:t>
            </a:r>
            <a:r>
              <a:rPr lang="zh-TW" dirty="0"/>
              <a:t>歸 &amp; ANN &amp; LSTM外部變數</a:t>
            </a:r>
            <a:r>
              <a:rPr lang="zh-TW"/>
              <a:t>實驗</a:t>
            </a:r>
            <a:r>
              <a:rPr lang="zh-TW" smtClean="0"/>
              <a:t>結果</a:t>
            </a:r>
            <a:r>
              <a:rPr lang="en-US" altLang="zh-TW" smtClean="0"/>
              <a:t/>
            </a:r>
            <a:br>
              <a:rPr lang="en-US" altLang="zh-TW" smtClean="0"/>
            </a:br>
            <a:r>
              <a:rPr lang="zh-TW" altLang="en-US" sz="2000">
                <a:solidFill>
                  <a:srgbClr val="000000"/>
                </a:solidFill>
              </a:rPr>
              <a:t>註</a:t>
            </a:r>
            <a:r>
              <a:rPr lang="zh-TW" altLang="en-US" sz="2000" smtClean="0">
                <a:solidFill>
                  <a:srgbClr val="000000"/>
                </a:solidFill>
              </a:rPr>
              <a:t>：</a:t>
            </a:r>
            <a:r>
              <a:rPr lang="zh-TW" altLang="en-US" sz="2000">
                <a:solidFill>
                  <a:srgbClr val="000000"/>
                </a:solidFill>
              </a:rPr>
              <a:t>在</a:t>
            </a:r>
            <a:r>
              <a:rPr lang="zh-TW" altLang="en-US" sz="2000" smtClean="0">
                <a:solidFill>
                  <a:srgbClr val="000000"/>
                </a:solidFill>
              </a:rPr>
              <a:t>相同的模型</a:t>
            </a:r>
            <a:r>
              <a:rPr lang="zh-TW" altLang="en-US" sz="2000">
                <a:solidFill>
                  <a:srgbClr val="000000"/>
                </a:solidFill>
              </a:rPr>
              <a:t>表現指標</a:t>
            </a:r>
            <a:r>
              <a:rPr lang="zh-TW" altLang="en-US" sz="2000" smtClean="0">
                <a:solidFill>
                  <a:srgbClr val="000000"/>
                </a:solidFill>
              </a:rPr>
              <a:t>下</a:t>
            </a:r>
            <a:r>
              <a:rPr lang="en-US" altLang="zh-TW" sz="2000" smtClean="0">
                <a:solidFill>
                  <a:srgbClr val="000000"/>
                </a:solidFill>
              </a:rPr>
              <a:t>(</a:t>
            </a:r>
            <a:r>
              <a:rPr lang="zh-TW" altLang="en-US" sz="2000" smtClean="0">
                <a:solidFill>
                  <a:srgbClr val="000000"/>
                </a:solidFill>
              </a:rPr>
              <a:t>如</a:t>
            </a:r>
            <a:r>
              <a:rPr lang="en-US" altLang="zh-TW" sz="2000" smtClean="0">
                <a:solidFill>
                  <a:srgbClr val="000000"/>
                </a:solidFill>
              </a:rPr>
              <a:t>MSE</a:t>
            </a:r>
            <a:r>
              <a:rPr lang="zh-TW" altLang="en-US" sz="2000" smtClean="0">
                <a:solidFill>
                  <a:srgbClr val="000000"/>
                </a:solidFill>
              </a:rPr>
              <a:t>、整體</a:t>
            </a:r>
            <a:r>
              <a:rPr lang="en-US" altLang="zh-TW" sz="2000" smtClean="0">
                <a:solidFill>
                  <a:srgbClr val="000000"/>
                </a:solidFill>
              </a:rPr>
              <a:t>MAPE</a:t>
            </a:r>
            <a:r>
              <a:rPr lang="zh-TW" altLang="en-US" sz="2000" smtClean="0">
                <a:solidFill>
                  <a:srgbClr val="000000"/>
                </a:solidFill>
              </a:rPr>
              <a:t>等</a:t>
            </a:r>
            <a:r>
              <a:rPr lang="en-US" altLang="zh-TW" sz="2000" smtClean="0">
                <a:solidFill>
                  <a:srgbClr val="000000"/>
                </a:solidFill>
              </a:rPr>
              <a:t>)</a:t>
            </a:r>
            <a:r>
              <a:rPr lang="zh-TW" altLang="en-US" sz="2000" smtClean="0">
                <a:solidFill>
                  <a:srgbClr val="000000"/>
                </a:solidFill>
              </a:rPr>
              <a:t>，各個變數組合中的最低值會將其所在的表格塗色作為註記</a:t>
            </a:r>
            <a:endParaRPr sz="2000" dirty="0">
              <a:solidFill>
                <a:srgbClr val="000000"/>
              </a:solidFill>
            </a:endParaRPr>
          </a:p>
        </p:txBody>
      </p:sp>
      <p:sp>
        <p:nvSpPr>
          <p:cNvPr id="751" name="Google Shape;751;p10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86</a:t>
            </a:fld>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Lass</a:t>
            </a:r>
            <a:r>
              <a:rPr lang="zh-TW" smtClean="0"/>
              <a:t>o迴歸</a:t>
            </a:r>
            <a:r>
              <a:rPr lang="zh-TW" altLang="en-US" smtClean="0"/>
              <a:t> </a:t>
            </a:r>
            <a:r>
              <a:rPr lang="en-US" altLang="zh-TW" smtClean="0"/>
              <a:t>–</a:t>
            </a:r>
            <a:r>
              <a:rPr lang="zh-TW" altLang="en-US" smtClean="0"/>
              <a:t> 第一部分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87</a:t>
            </a:fld>
            <a:endParaRPr/>
          </a:p>
        </p:txBody>
      </p:sp>
      <p:graphicFrame>
        <p:nvGraphicFramePr>
          <p:cNvPr id="758" name="Google Shape;758;p103"/>
          <p:cNvGraphicFramePr/>
          <p:nvPr>
            <p:extLst>
              <p:ext uri="{D42A27DB-BD31-4B8C-83A1-F6EECF244321}">
                <p14:modId xmlns:p14="http://schemas.microsoft.com/office/powerpoint/2010/main" val="2411187884"/>
              </p:ext>
            </p:extLst>
          </p:nvPr>
        </p:nvGraphicFramePr>
        <p:xfrm>
          <a:off x="340950" y="685801"/>
          <a:ext cx="8129810" cy="4138047"/>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物價指數</a:t>
                      </a:r>
                      <a:endParaRPr lang="en-US" altLang="zh-TW" sz="1200" b="1" smtClean="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內部+食品飲料及菸草製品零售業之營業額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5563.0466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5551.6981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6056.3291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5496.3145</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503.9130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502.5199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564.5779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496.6894</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177.2189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176.6852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199.2156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174.2979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30.3702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30.3004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32.4793</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30.0676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1.6061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1.5936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1.8621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1.6074</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3073210.6144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3073344.5099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3061408.2308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3063948.5442</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Lass</a:t>
            </a:r>
            <a:r>
              <a:rPr lang="zh-TW" smtClean="0"/>
              <a:t>o迴歸</a:t>
            </a:r>
            <a:r>
              <a:rPr lang="zh-TW" altLang="en-US" smtClean="0"/>
              <a:t> </a:t>
            </a:r>
            <a:r>
              <a:rPr lang="en-US" altLang="zh-TW" smtClean="0"/>
              <a:t>–</a:t>
            </a:r>
            <a:r>
              <a:rPr lang="zh-TW" altLang="en-US" smtClean="0"/>
              <a:t> 第二部分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88</a:t>
            </a:fld>
            <a:endParaRPr/>
          </a:p>
        </p:txBody>
      </p:sp>
      <p:graphicFrame>
        <p:nvGraphicFramePr>
          <p:cNvPr id="758" name="Google Shape;758;p103"/>
          <p:cNvGraphicFramePr/>
          <p:nvPr>
            <p:extLst>
              <p:ext uri="{D42A27DB-BD31-4B8C-83A1-F6EECF244321}">
                <p14:modId xmlns:p14="http://schemas.microsoft.com/office/powerpoint/2010/main" val="4035671320"/>
              </p:ext>
            </p:extLst>
          </p:nvPr>
        </p:nvGraphicFramePr>
        <p:xfrm>
          <a:off x="340950" y="685801"/>
          <a:ext cx="8129810" cy="4143097"/>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零售業</a:t>
                      </a:r>
                      <a:r>
                        <a:rPr lang="zh-TW" sz="1200" b="1">
                          <a:latin typeface="Microsoft JhengHei"/>
                          <a:ea typeface="Microsoft JhengHei"/>
                          <a:cs typeface="Microsoft JhengHei"/>
                          <a:sym typeface="Microsoft JhengHei"/>
                        </a:rPr>
                        <a:t>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 </a:t>
                      </a: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內部變數</a:t>
                      </a:r>
                      <a:endParaRPr sz="1200" b="1" dirty="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 零售業</a:t>
                      </a:r>
                      <a:r>
                        <a:rPr lang="zh-TW" sz="1200" b="1">
                          <a:latin typeface="Microsoft JhengHei"/>
                          <a:ea typeface="Microsoft JhengHei"/>
                          <a:cs typeface="Microsoft JhengHei"/>
                          <a:sym typeface="Microsoft JhengHei"/>
                        </a:rPr>
                        <a:t>營業額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農曆</a:t>
                      </a:r>
                      <a:r>
                        <a:rPr lang="zh-TW" sz="1200" b="1" dirty="0">
                          <a:latin typeface="Microsoft JhengHei"/>
                          <a:ea typeface="Microsoft JhengHei"/>
                          <a:cs typeface="Microsoft JhengHei"/>
                          <a:sym typeface="Microsoft JhengHei"/>
                        </a:rPr>
                        <a:t>節慶</a:t>
                      </a:r>
                      <a:endParaRPr sz="1200" b="1" dirty="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6015.8774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5693.9762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7189.1210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5765.5335</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560.4822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524.5751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706.4022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534.5693</a:t>
                      </a:r>
                      <a:endParaRPr sz="1400" dirty="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197.6757</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184.8884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250.1664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188.5751</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32.3609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31.5711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33.8884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31.8698</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1.8393</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1.9436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2.7192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1.9447</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3056389.9192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3022355.0606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3042940.1126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3002286.5556</a:t>
                      </a:r>
                      <a:endParaRPr sz="1400" dirty="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4613528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Ridge</a:t>
            </a:r>
            <a:r>
              <a:rPr lang="zh-TW" smtClean="0"/>
              <a:t>迴歸</a:t>
            </a:r>
            <a:r>
              <a:rPr lang="zh-TW" altLang="en-US" smtClean="0"/>
              <a:t> </a:t>
            </a:r>
            <a:r>
              <a:rPr lang="en-US" altLang="zh-TW" smtClean="0"/>
              <a:t>–</a:t>
            </a:r>
            <a:r>
              <a:rPr lang="zh-TW" altLang="en-US" smtClean="0"/>
              <a:t> 第一部分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89</a:t>
            </a:fld>
            <a:endParaRPr/>
          </a:p>
        </p:txBody>
      </p:sp>
      <p:graphicFrame>
        <p:nvGraphicFramePr>
          <p:cNvPr id="758" name="Google Shape;758;p103"/>
          <p:cNvGraphicFramePr/>
          <p:nvPr>
            <p:extLst>
              <p:ext uri="{D42A27DB-BD31-4B8C-83A1-F6EECF244321}">
                <p14:modId xmlns:p14="http://schemas.microsoft.com/office/powerpoint/2010/main" val="3771379123"/>
              </p:ext>
            </p:extLst>
          </p:nvPr>
        </p:nvGraphicFramePr>
        <p:xfrm>
          <a:off x="340950" y="685801"/>
          <a:ext cx="8129810" cy="4138047"/>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物價指數</a:t>
                      </a:r>
                      <a:endParaRPr lang="en-US" altLang="zh-TW" sz="1200" b="1" smtClean="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內部+食品飲料及菸草製品零售業之營業額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5568.7956</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5531.5610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6141.7700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5096.6863</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502.3290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497.7601</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572.1312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442.4896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176.9348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175.2948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201.7307</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154.6278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30.4262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30.3248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31.4762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27.5601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1.7178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1.7227</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1.4535</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1.2592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3090982.4172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3091668.5019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3075052.8002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3103617.1748</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81904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3"/>
          <p:cNvSpPr txBox="1">
            <a:spLocks noGrp="1"/>
          </p:cNvSpPr>
          <p:nvPr>
            <p:ph type="title"/>
          </p:nvPr>
        </p:nvSpPr>
        <p:spPr>
          <a:xfrm>
            <a:off x="819150" y="456775"/>
            <a:ext cx="750570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(二)基準模型</a:t>
            </a:r>
            <a:endParaRPr/>
          </a:p>
        </p:txBody>
      </p:sp>
      <p:sp>
        <p:nvSpPr>
          <p:cNvPr id="229" name="Google Shape;229;p33"/>
          <p:cNvSpPr txBox="1">
            <a:spLocks noGrp="1"/>
          </p:cNvSpPr>
          <p:nvPr>
            <p:ph type="body" idx="1"/>
          </p:nvPr>
        </p:nvSpPr>
        <p:spPr>
          <a:xfrm>
            <a:off x="819150" y="1208875"/>
            <a:ext cx="7505700" cy="3334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zh-TW" b="1">
                <a:solidFill>
                  <a:srgbClr val="000000"/>
                </a:solidFill>
              </a:rPr>
              <a:t>MA3</a:t>
            </a:r>
            <a:endParaRPr b="1">
              <a:solidFill>
                <a:srgbClr val="000000"/>
              </a:solidFill>
            </a:endParaRPr>
          </a:p>
          <a:p>
            <a:pPr marL="457200" lvl="0" indent="0" algn="l" rtl="0">
              <a:lnSpc>
                <a:spcPct val="150000"/>
              </a:lnSpc>
              <a:spcBef>
                <a:spcPts val="1600"/>
              </a:spcBef>
              <a:spcAft>
                <a:spcPts val="0"/>
              </a:spcAft>
              <a:buNone/>
            </a:pPr>
            <a:r>
              <a:rPr lang="zh-TW" sz="1600">
                <a:solidFill>
                  <a:srgbClr val="000000"/>
                </a:solidFill>
              </a:rPr>
              <a:t>以前三期的移動平均作為下一期的實銷貨量預測值</a:t>
            </a:r>
            <a:endParaRPr sz="1600">
              <a:solidFill>
                <a:srgbClr val="000000"/>
              </a:solidFill>
            </a:endParaRPr>
          </a:p>
          <a:p>
            <a:pPr marL="457200" lvl="0" indent="-342900" algn="l" rtl="0">
              <a:lnSpc>
                <a:spcPct val="150000"/>
              </a:lnSpc>
              <a:spcBef>
                <a:spcPts val="1600"/>
              </a:spcBef>
              <a:spcAft>
                <a:spcPts val="0"/>
              </a:spcAft>
              <a:buSzPts val="1800"/>
              <a:buChar char="●"/>
            </a:pPr>
            <a:r>
              <a:rPr lang="zh-TW" b="1"/>
              <a:t>線性迴歸、Lasso迴歸、Ridge迴歸</a:t>
            </a:r>
            <a:endParaRPr b="1"/>
          </a:p>
          <a:p>
            <a:pPr marL="457200" lvl="0" indent="0" algn="l" rtl="0">
              <a:lnSpc>
                <a:spcPct val="150000"/>
              </a:lnSpc>
              <a:spcBef>
                <a:spcPts val="1600"/>
              </a:spcBef>
              <a:spcAft>
                <a:spcPts val="0"/>
              </a:spcAft>
              <a:buNone/>
            </a:pPr>
            <a:r>
              <a:rPr lang="zh-TW" sz="1600"/>
              <a:t>Linear : 多元線性迴歸 (最小平方法)</a:t>
            </a:r>
            <a:endParaRPr sz="1600"/>
          </a:p>
          <a:p>
            <a:pPr marL="457200" lvl="0" indent="0" algn="l" rtl="0">
              <a:lnSpc>
                <a:spcPct val="150000"/>
              </a:lnSpc>
              <a:spcBef>
                <a:spcPts val="1600"/>
              </a:spcBef>
              <a:spcAft>
                <a:spcPts val="0"/>
              </a:spcAft>
              <a:buNone/>
            </a:pPr>
            <a:r>
              <a:rPr lang="zh-TW" sz="1600"/>
              <a:t>Lasso : 損失函數中多加上將所有係數的</a:t>
            </a:r>
            <a:r>
              <a:rPr lang="zh-TW" sz="1600" b="1"/>
              <a:t>絕對值</a:t>
            </a:r>
            <a:r>
              <a:rPr lang="zh-TW" sz="1600"/>
              <a:t>作為懲罰項</a:t>
            </a:r>
            <a:endParaRPr sz="1600"/>
          </a:p>
          <a:p>
            <a:pPr marL="457200" lvl="0" indent="0" algn="l" rtl="0">
              <a:lnSpc>
                <a:spcPct val="150000"/>
              </a:lnSpc>
              <a:spcBef>
                <a:spcPts val="1600"/>
              </a:spcBef>
              <a:spcAft>
                <a:spcPts val="1600"/>
              </a:spcAft>
              <a:buNone/>
            </a:pPr>
            <a:r>
              <a:rPr lang="zh-TW" sz="1600"/>
              <a:t>Ridge : 損失函數中多加上將所有係數的</a:t>
            </a:r>
            <a:r>
              <a:rPr lang="zh-TW" sz="1600" b="1"/>
              <a:t>平方項</a:t>
            </a:r>
            <a:r>
              <a:rPr lang="zh-TW" sz="1600"/>
              <a:t>作為懲罰項</a:t>
            </a:r>
            <a:endParaRPr sz="1600"/>
          </a:p>
        </p:txBody>
      </p:sp>
      <p:sp>
        <p:nvSpPr>
          <p:cNvPr id="230" name="Google Shape;230;p33"/>
          <p:cNvSpPr txBox="1">
            <a:spLocks noGrp="1"/>
          </p:cNvSpPr>
          <p:nvPr>
            <p:ph type="sldNum" idx="12"/>
          </p:nvPr>
        </p:nvSpPr>
        <p:spPr>
          <a:xfrm>
            <a:off x="8190025" y="4543675"/>
            <a:ext cx="7494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9</a:t>
            </a:fld>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Ridge</a:t>
            </a:r>
            <a:r>
              <a:rPr lang="zh-TW" smtClean="0"/>
              <a:t>迴歸</a:t>
            </a:r>
            <a:r>
              <a:rPr lang="zh-TW" altLang="en-US" smtClean="0"/>
              <a:t> </a:t>
            </a:r>
            <a:r>
              <a:rPr lang="en-US" altLang="zh-TW" smtClean="0"/>
              <a:t>–</a:t>
            </a:r>
            <a:r>
              <a:rPr lang="zh-TW" altLang="en-US" smtClean="0"/>
              <a:t> 第二部分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90</a:t>
            </a:fld>
            <a:endParaRPr/>
          </a:p>
        </p:txBody>
      </p:sp>
      <p:graphicFrame>
        <p:nvGraphicFramePr>
          <p:cNvPr id="758" name="Google Shape;758;p103"/>
          <p:cNvGraphicFramePr/>
          <p:nvPr>
            <p:extLst>
              <p:ext uri="{D42A27DB-BD31-4B8C-83A1-F6EECF244321}">
                <p14:modId xmlns:p14="http://schemas.microsoft.com/office/powerpoint/2010/main" val="500951963"/>
              </p:ext>
            </p:extLst>
          </p:nvPr>
        </p:nvGraphicFramePr>
        <p:xfrm>
          <a:off x="340950" y="685801"/>
          <a:ext cx="8129810" cy="4143097"/>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零售業</a:t>
                      </a:r>
                      <a:r>
                        <a:rPr lang="zh-TW" sz="1200" b="1">
                          <a:latin typeface="Microsoft JhengHei"/>
                          <a:ea typeface="Microsoft JhengHei"/>
                          <a:cs typeface="Microsoft JhengHei"/>
                          <a:sym typeface="Microsoft JhengHei"/>
                        </a:rPr>
                        <a:t>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 </a:t>
                      </a: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內部變數</a:t>
                      </a:r>
                      <a:endParaRPr sz="1200" b="1" dirty="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 零售業</a:t>
                      </a:r>
                      <a:r>
                        <a:rPr lang="zh-TW" sz="1200" b="1">
                          <a:latin typeface="Microsoft JhengHei"/>
                          <a:ea typeface="Microsoft JhengHei"/>
                          <a:cs typeface="Microsoft JhengHei"/>
                          <a:sym typeface="Microsoft JhengHei"/>
                        </a:rPr>
                        <a:t>營業額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農曆</a:t>
                      </a:r>
                      <a:r>
                        <a:rPr lang="zh-TW" sz="1200" b="1" dirty="0">
                          <a:latin typeface="Microsoft JhengHei"/>
                          <a:ea typeface="Microsoft JhengHei"/>
                          <a:cs typeface="Microsoft JhengHei"/>
                          <a:sym typeface="Microsoft JhengHei"/>
                        </a:rPr>
                        <a:t>節慶</a:t>
                      </a:r>
                      <a:endParaRPr sz="1200" b="1" dirty="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6177.9432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7204.1812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6315.1810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9067.8182</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576.7481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703.6436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593.6151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928.7402</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203.3537</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248.5428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209.2436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333.9584</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31.6226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34.0756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31.9705</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36.7546</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1.4600</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2.8486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1.4838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5.4166</a:t>
                      </a:r>
                      <a:endParaRPr sz="140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3074387.3746</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3062490.9959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3070571.6361</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3091380.0853</a:t>
                      </a:r>
                      <a:endParaRPr sz="1400" dirty="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354199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ANN –</a:t>
            </a:r>
            <a:r>
              <a:rPr lang="zh-TW" altLang="en-US" smtClean="0"/>
              <a:t> 第一部分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91</a:t>
            </a:fld>
            <a:endParaRPr/>
          </a:p>
        </p:txBody>
      </p:sp>
      <p:graphicFrame>
        <p:nvGraphicFramePr>
          <p:cNvPr id="758" name="Google Shape;758;p103"/>
          <p:cNvGraphicFramePr/>
          <p:nvPr>
            <p:extLst>
              <p:ext uri="{D42A27DB-BD31-4B8C-83A1-F6EECF244321}">
                <p14:modId xmlns:p14="http://schemas.microsoft.com/office/powerpoint/2010/main" val="2934030767"/>
              </p:ext>
            </p:extLst>
          </p:nvPr>
        </p:nvGraphicFramePr>
        <p:xfrm>
          <a:off x="340950" y="685801"/>
          <a:ext cx="8129810" cy="4138047"/>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物價指數</a:t>
                      </a:r>
                      <a:endParaRPr lang="en-US" altLang="zh-TW" sz="1200" b="1" smtClean="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內部+食品飲料及菸草製品零售業之營業額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6607.341</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6223.691</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3721.565</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6463.213</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highlight>
                            <a:srgbClr val="FFFFFF"/>
                          </a:highlight>
                        </a:rPr>
                        <a:t>721.055</a:t>
                      </a:r>
                      <a:endParaRPr sz="1400" dirty="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671.128</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377.987</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702.355</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271.573</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252.833</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141.759</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264.622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63.789</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63.873</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54.834</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63.843</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41.123</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40.972</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28.912</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zh-TW" sz="1400"/>
                        <a:t>41.095</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highlight>
                            <a:srgbClr val="FFFFFF"/>
                          </a:highlight>
                        </a:rPr>
                        <a:t>2861455.191</a:t>
                      </a:r>
                      <a:endParaRPr sz="1400">
                        <a:highlight>
                          <a:srgbClr val="FFFFFF"/>
                        </a:highlight>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2933209.148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3357035.518</a:t>
                      </a:r>
                      <a:endParaRPr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2888050.630</a:t>
                      </a:r>
                      <a:endParaRPr sz="1400" dirty="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331430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ANN</a:t>
            </a:r>
            <a:r>
              <a:rPr lang="zh-TW" altLang="en-US" smtClean="0"/>
              <a:t> </a:t>
            </a:r>
            <a:r>
              <a:rPr lang="en-US" altLang="zh-TW" smtClean="0"/>
              <a:t>–</a:t>
            </a:r>
            <a:r>
              <a:rPr lang="zh-TW" altLang="en-US" smtClean="0"/>
              <a:t> 第二部分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92</a:t>
            </a:fld>
            <a:endParaRPr/>
          </a:p>
        </p:txBody>
      </p:sp>
      <p:graphicFrame>
        <p:nvGraphicFramePr>
          <p:cNvPr id="758" name="Google Shape;758;p103"/>
          <p:cNvGraphicFramePr/>
          <p:nvPr>
            <p:extLst>
              <p:ext uri="{D42A27DB-BD31-4B8C-83A1-F6EECF244321}">
                <p14:modId xmlns:p14="http://schemas.microsoft.com/office/powerpoint/2010/main" val="1689852581"/>
              </p:ext>
            </p:extLst>
          </p:nvPr>
        </p:nvGraphicFramePr>
        <p:xfrm>
          <a:off x="340950" y="685801"/>
          <a:ext cx="8129810" cy="4143097"/>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零售業</a:t>
                      </a:r>
                      <a:r>
                        <a:rPr lang="zh-TW" sz="1200" b="1">
                          <a:latin typeface="Microsoft JhengHei"/>
                          <a:ea typeface="Microsoft JhengHei"/>
                          <a:cs typeface="Microsoft JhengHei"/>
                          <a:sym typeface="Microsoft JhengHei"/>
                        </a:rPr>
                        <a:t>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 </a:t>
                      </a: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內部變數</a:t>
                      </a:r>
                      <a:endParaRPr sz="1200" b="1" dirty="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 零售業</a:t>
                      </a:r>
                      <a:r>
                        <a:rPr lang="zh-TW" sz="1200" b="1">
                          <a:latin typeface="Microsoft JhengHei"/>
                          <a:ea typeface="Microsoft JhengHei"/>
                          <a:cs typeface="Microsoft JhengHei"/>
                          <a:sym typeface="Microsoft JhengHei"/>
                        </a:rPr>
                        <a:t>營業額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農曆</a:t>
                      </a:r>
                      <a:r>
                        <a:rPr lang="zh-TW" sz="1200" b="1" dirty="0">
                          <a:latin typeface="Microsoft JhengHei"/>
                          <a:ea typeface="Microsoft JhengHei"/>
                          <a:cs typeface="Microsoft JhengHei"/>
                          <a:sym typeface="Microsoft JhengHei"/>
                        </a:rPr>
                        <a:t>節慶</a:t>
                      </a:r>
                      <a:endParaRPr sz="1200" b="1" dirty="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4236.079</a:t>
                      </a:r>
                      <a:endParaRPr sz="1400" dirty="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4724.910</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6767.162</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6163.866</a:t>
                      </a:r>
                      <a:endParaRPr sz="1400"/>
                    </a:p>
                  </a:txBody>
                  <a:tcPr marL="59616" marR="59616" marT="79482" marB="79482">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dirty="0"/>
                        <a:t>397.841</a:t>
                      </a:r>
                      <a:endParaRPr sz="1400" dirty="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461.544</a:t>
                      </a:r>
                      <a:endParaRPr sz="1400" dirty="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741.332</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663.441</a:t>
                      </a:r>
                      <a:endParaRPr sz="1400"/>
                    </a:p>
                  </a:txBody>
                  <a:tcPr marL="59616" marR="59616" marT="79482" marB="79482">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146.320</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171.059</a:t>
                      </a:r>
                      <a:endParaRPr sz="1400" dirty="0"/>
                    </a:p>
                    <a:p>
                      <a:pPr marL="0" lvl="0" indent="0" algn="ctr" rtl="0">
                        <a:lnSpc>
                          <a:spcPct val="100000"/>
                        </a:lnSpc>
                        <a:spcBef>
                          <a:spcPts val="0"/>
                        </a:spcBef>
                        <a:spcAft>
                          <a:spcPts val="0"/>
                        </a:spcAft>
                        <a:buNone/>
                      </a:pPr>
                      <a:r>
                        <a:rPr lang="zh-TW" sz="1400" b="1" dirty="0"/>
                        <a:t> </a:t>
                      </a:r>
                      <a:endParaRPr sz="1400" b="1" dirty="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279.147</a:t>
                      </a:r>
                      <a:endParaRPr sz="1400" dirty="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249.974</a:t>
                      </a:r>
                      <a:endParaRPr sz="1400"/>
                    </a:p>
                    <a:p>
                      <a:pPr marL="0" lvl="0" indent="0" algn="ctr" rtl="0">
                        <a:lnSpc>
                          <a:spcPct val="100000"/>
                        </a:lnSpc>
                        <a:spcBef>
                          <a:spcPts val="0"/>
                        </a:spcBef>
                        <a:spcAft>
                          <a:spcPts val="0"/>
                        </a:spcAft>
                        <a:buNone/>
                      </a:pPr>
                      <a:r>
                        <a:rPr lang="zh-TW" sz="1400"/>
                        <a:t> </a:t>
                      </a:r>
                      <a:endParaRPr sz="1400"/>
                    </a:p>
                  </a:txBody>
                  <a:tcPr marL="59616" marR="59616" marT="79482" marB="79482">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55.139</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57.394</a:t>
                      </a:r>
                      <a:endParaRPr sz="1400"/>
                    </a:p>
                    <a:p>
                      <a:pPr marL="0" lvl="0" indent="0" algn="ctr" rtl="0">
                        <a:lnSpc>
                          <a:spcPct val="100000"/>
                        </a:lnSpc>
                        <a:spcBef>
                          <a:spcPts val="0"/>
                        </a:spcBef>
                        <a:spcAft>
                          <a:spcPts val="0"/>
                        </a:spcAft>
                        <a:buNone/>
                      </a:pPr>
                      <a:r>
                        <a:rPr lang="zh-TW" sz="1400" b="1"/>
                        <a:t> </a:t>
                      </a:r>
                      <a:endParaRPr sz="1400" b="1"/>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63.809</a:t>
                      </a:r>
                      <a:endParaRPr sz="1400" dirty="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63.909</a:t>
                      </a:r>
                      <a:endParaRPr sz="1400" dirty="0"/>
                    </a:p>
                  </a:txBody>
                  <a:tcPr marL="59616" marR="59616" marT="79482" marB="79482">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400"/>
                        <a:t>29.064</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32.788</a:t>
                      </a:r>
                      <a:endParaRPr sz="1400"/>
                    </a:p>
                    <a:p>
                      <a:pPr marL="0" lvl="0" indent="0" algn="ctr" rtl="0">
                        <a:lnSpc>
                          <a:spcPct val="100000"/>
                        </a:lnSpc>
                        <a:spcBef>
                          <a:spcPts val="0"/>
                        </a:spcBef>
                        <a:spcAft>
                          <a:spcPts val="0"/>
                        </a:spcAft>
                        <a:buNone/>
                      </a:pPr>
                      <a:r>
                        <a:rPr lang="zh-TW" sz="1400" b="1"/>
                        <a:t> </a:t>
                      </a:r>
                      <a:endParaRPr sz="1400" b="1"/>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a:t>41.307</a:t>
                      </a:r>
                      <a:endParaRPr sz="1400"/>
                    </a:p>
                  </a:txBody>
                  <a:tcPr marL="77287" marR="77287" marT="77287" marB="77287">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zh-TW" sz="1400" dirty="0"/>
                        <a:t>41.045</a:t>
                      </a:r>
                      <a:endParaRPr sz="1400" dirty="0"/>
                    </a:p>
                  </a:txBody>
                  <a:tcPr marL="59616" marR="59616" marT="79482" marB="79482">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altLang="zh-TW" sz="1400" smtClean="0"/>
                        <a:t>3378556.602</a:t>
                      </a:r>
                      <a:endParaRPr lang="zh-TW" altLang="en-US"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en-US" altLang="zh-TW" sz="1400" smtClean="0"/>
                        <a:t>2811788.021</a:t>
                      </a:r>
                      <a:endParaRPr lang="zh-TW" altLang="en-US"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00000"/>
                        </a:lnSpc>
                        <a:spcBef>
                          <a:spcPts val="0"/>
                        </a:spcBef>
                        <a:spcAft>
                          <a:spcPts val="0"/>
                        </a:spcAft>
                        <a:buNone/>
                      </a:pPr>
                      <a:r>
                        <a:rPr lang="en-US" altLang="zh-TW" sz="1400" smtClean="0"/>
                        <a:t>2832470.904</a:t>
                      </a:r>
                      <a:endParaRPr lang="zh-TW" altLang="en-US" sz="1400"/>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00000"/>
                        </a:lnSpc>
                        <a:spcBef>
                          <a:spcPts val="0"/>
                        </a:spcBef>
                        <a:spcAft>
                          <a:spcPts val="0"/>
                        </a:spcAft>
                        <a:buNone/>
                      </a:pPr>
                      <a:r>
                        <a:rPr lang="en-US" altLang="zh-TW" sz="1400" smtClean="0"/>
                        <a:t>2944692.130</a:t>
                      </a:r>
                      <a:endParaRPr lang="zh-TW" altLang="en-US" sz="1400" dirty="0"/>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5534134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LSTM –</a:t>
            </a:r>
            <a:r>
              <a:rPr lang="zh-TW" altLang="en-US" smtClean="0"/>
              <a:t> 第一部分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93</a:t>
            </a:fld>
            <a:endParaRPr/>
          </a:p>
        </p:txBody>
      </p:sp>
      <p:graphicFrame>
        <p:nvGraphicFramePr>
          <p:cNvPr id="758" name="Google Shape;758;p103"/>
          <p:cNvGraphicFramePr/>
          <p:nvPr>
            <p:extLst>
              <p:ext uri="{D42A27DB-BD31-4B8C-83A1-F6EECF244321}">
                <p14:modId xmlns:p14="http://schemas.microsoft.com/office/powerpoint/2010/main" val="3425347637"/>
              </p:ext>
            </p:extLst>
          </p:nvPr>
        </p:nvGraphicFramePr>
        <p:xfrm>
          <a:off x="340950" y="685801"/>
          <a:ext cx="8129810" cy="4163569"/>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物價指數</a:t>
                      </a:r>
                      <a:endParaRPr lang="en-US" altLang="zh-TW" sz="1200" b="1" smtClean="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內部+食品飲料及菸草製品零售業之營業額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6652.4341</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6016.8768</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3865.7107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4686.8170</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727.4277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620.8620</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349.6397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464.1644</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274.5277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219.3167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132.1049</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162.5994</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64.8800</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60.7867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53.4080</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54.7812</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41.4863</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35.6925</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27.6980</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29.6072</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2867363.0675</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3019352.7227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2963446.6378</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sz="1400" b="0">
                          <a:latin typeface="+mn-lt"/>
                          <a:ea typeface="Calibri"/>
                          <a:cs typeface="Calibri"/>
                          <a:sym typeface="Calibri"/>
                        </a:rPr>
                        <a:t>2564339.3197</a:t>
                      </a:r>
                      <a:endParaRPr sz="1400" b="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993970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03"/>
          <p:cNvSpPr txBox="1">
            <a:spLocks noGrp="1"/>
          </p:cNvSpPr>
          <p:nvPr>
            <p:ph type="title"/>
          </p:nvPr>
        </p:nvSpPr>
        <p:spPr>
          <a:xfrm>
            <a:off x="340950" y="151975"/>
            <a:ext cx="8129810" cy="7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mtClean="0"/>
              <a:t>LSTM</a:t>
            </a:r>
            <a:r>
              <a:rPr lang="zh-TW" altLang="en-US" smtClean="0"/>
              <a:t> </a:t>
            </a:r>
            <a:r>
              <a:rPr lang="en-US" altLang="zh-TW" smtClean="0"/>
              <a:t>–</a:t>
            </a:r>
            <a:r>
              <a:rPr lang="zh-TW" altLang="en-US" smtClean="0"/>
              <a:t> 第二部分</a:t>
            </a:r>
            <a:endParaRPr/>
          </a:p>
        </p:txBody>
      </p:sp>
      <p:sp>
        <p:nvSpPr>
          <p:cNvPr id="757" name="Google Shape;757;p10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ltLang="zh-TW"/>
              <a:t>94</a:t>
            </a:fld>
            <a:endParaRPr/>
          </a:p>
        </p:txBody>
      </p:sp>
      <p:graphicFrame>
        <p:nvGraphicFramePr>
          <p:cNvPr id="758" name="Google Shape;758;p103"/>
          <p:cNvGraphicFramePr/>
          <p:nvPr>
            <p:extLst>
              <p:ext uri="{D42A27DB-BD31-4B8C-83A1-F6EECF244321}">
                <p14:modId xmlns:p14="http://schemas.microsoft.com/office/powerpoint/2010/main" val="1869793521"/>
              </p:ext>
            </p:extLst>
          </p:nvPr>
        </p:nvGraphicFramePr>
        <p:xfrm>
          <a:off x="340950" y="685801"/>
          <a:ext cx="8129810" cy="4175101"/>
        </p:xfrm>
        <a:graphic>
          <a:graphicData uri="http://schemas.openxmlformats.org/drawingml/2006/table">
            <a:tbl>
              <a:tblPr>
                <a:noFill/>
                <a:tableStyleId>{5D2DA7AF-5A56-4C77-915D-18F3C9D550DF}</a:tableStyleId>
              </a:tblPr>
              <a:tblGrid>
                <a:gridCol w="1799349">
                  <a:extLst>
                    <a:ext uri="{9D8B030D-6E8A-4147-A177-3AD203B41FA5}">
                      <a16:colId xmlns:a16="http://schemas.microsoft.com/office/drawing/2014/main" val="20000"/>
                    </a:ext>
                  </a:extLst>
                </a:gridCol>
                <a:gridCol w="1416817">
                  <a:extLst>
                    <a:ext uri="{9D8B030D-6E8A-4147-A177-3AD203B41FA5}">
                      <a16:colId xmlns:a16="http://schemas.microsoft.com/office/drawing/2014/main" val="20001"/>
                    </a:ext>
                  </a:extLst>
                </a:gridCol>
                <a:gridCol w="1668027">
                  <a:extLst>
                    <a:ext uri="{9D8B030D-6E8A-4147-A177-3AD203B41FA5}">
                      <a16:colId xmlns:a16="http://schemas.microsoft.com/office/drawing/2014/main" val="20002"/>
                    </a:ext>
                  </a:extLst>
                </a:gridCol>
                <a:gridCol w="1758461">
                  <a:extLst>
                    <a:ext uri="{9D8B030D-6E8A-4147-A177-3AD203B41FA5}">
                      <a16:colId xmlns:a16="http://schemas.microsoft.com/office/drawing/2014/main" val="20003"/>
                    </a:ext>
                  </a:extLst>
                </a:gridCol>
                <a:gridCol w="1487156">
                  <a:extLst>
                    <a:ext uri="{9D8B030D-6E8A-4147-A177-3AD203B41FA5}">
                      <a16:colId xmlns:a16="http://schemas.microsoft.com/office/drawing/2014/main" val="20004"/>
                    </a:ext>
                  </a:extLst>
                </a:gridCol>
              </a:tblGrid>
              <a:tr h="773792">
                <a:tc>
                  <a:txBody>
                    <a:bodyPr/>
                    <a:lstStyle/>
                    <a:p>
                      <a:pPr marL="0" lvl="0" indent="0" algn="ctr" rtl="0">
                        <a:lnSpc>
                          <a:spcPct val="100000"/>
                        </a:lnSpc>
                        <a:spcBef>
                          <a:spcPts val="0"/>
                        </a:spcBef>
                        <a:spcAft>
                          <a:spcPts val="0"/>
                        </a:spcAft>
                        <a:buNone/>
                      </a:pPr>
                      <a:r>
                        <a:rPr lang="zh-TW" sz="1200" b="1"/>
                        <a:t> </a:t>
                      </a:r>
                      <a:endParaRPr sz="1200" b="1"/>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零售業</a:t>
                      </a:r>
                      <a:r>
                        <a:rPr lang="zh-TW" sz="1200" b="1">
                          <a:latin typeface="Microsoft JhengHei"/>
                          <a:ea typeface="Microsoft JhengHei"/>
                          <a:cs typeface="Microsoft JhengHei"/>
                          <a:sym typeface="Microsoft JhengHei"/>
                        </a:rPr>
                        <a:t>營業額</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內部變數</a:t>
                      </a:r>
                      <a:endParaRPr sz="1200" b="1">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 物價指數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 </a:t>
                      </a:r>
                      <a:r>
                        <a:rPr lang="zh-TW" sz="1200" b="1">
                          <a:latin typeface="Microsoft JhengHei"/>
                          <a:ea typeface="Microsoft JhengHei"/>
                          <a:cs typeface="Microsoft JhengHei"/>
                          <a:sym typeface="Microsoft JhengHei"/>
                        </a:rPr>
                        <a:t>農曆節慶</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內部變數</a:t>
                      </a:r>
                      <a:endParaRPr sz="1200" b="1" dirty="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dirty="0">
                          <a:latin typeface="Microsoft JhengHei"/>
                          <a:ea typeface="Microsoft JhengHei"/>
                          <a:cs typeface="Microsoft JhengHei"/>
                          <a:sym typeface="Microsoft JhengHei"/>
                        </a:rPr>
                        <a:t>+ 零售業</a:t>
                      </a:r>
                      <a:r>
                        <a:rPr lang="zh-TW" sz="1200" b="1">
                          <a:latin typeface="Microsoft JhengHei"/>
                          <a:ea typeface="Microsoft JhengHei"/>
                          <a:cs typeface="Microsoft JhengHei"/>
                          <a:sym typeface="Microsoft JhengHei"/>
                        </a:rPr>
                        <a:t>營業額 </a:t>
                      </a:r>
                      <a:endParaRPr lang="en-US" altLang="zh-TW" sz="1200" b="1" smtClean="0">
                        <a:latin typeface="Microsoft JhengHei"/>
                        <a:ea typeface="Microsoft JhengHei"/>
                        <a:cs typeface="Microsoft JhengHei"/>
                        <a:sym typeface="Microsoft JhengHei"/>
                      </a:endParaRPr>
                    </a:p>
                    <a:p>
                      <a:pPr marL="0" lvl="0" indent="0" algn="ctr" rtl="0">
                        <a:lnSpc>
                          <a:spcPct val="100000"/>
                        </a:lnSpc>
                        <a:spcBef>
                          <a:spcPts val="0"/>
                        </a:spcBef>
                        <a:spcAft>
                          <a:spcPts val="0"/>
                        </a:spcAft>
                        <a:buNone/>
                      </a:pPr>
                      <a:r>
                        <a:rPr lang="zh-TW" sz="1200" b="1" smtClean="0">
                          <a:latin typeface="Microsoft JhengHei"/>
                          <a:ea typeface="Microsoft JhengHei"/>
                          <a:cs typeface="Microsoft JhengHei"/>
                          <a:sym typeface="Microsoft JhengHei"/>
                        </a:rPr>
                        <a:t>&amp;</a:t>
                      </a:r>
                      <a:r>
                        <a:rPr lang="en-US" altLang="zh-TW" sz="1200" b="1" baseline="0" smtClean="0">
                          <a:latin typeface="Microsoft JhengHei"/>
                          <a:ea typeface="Microsoft JhengHei"/>
                          <a:cs typeface="Microsoft JhengHei"/>
                          <a:sym typeface="Microsoft JhengHei"/>
                        </a:rPr>
                        <a:t> </a:t>
                      </a:r>
                      <a:r>
                        <a:rPr lang="zh-TW" sz="1200" b="1" smtClean="0">
                          <a:latin typeface="Microsoft JhengHei"/>
                          <a:ea typeface="Microsoft JhengHei"/>
                          <a:cs typeface="Microsoft JhengHei"/>
                          <a:sym typeface="Microsoft JhengHei"/>
                        </a:rPr>
                        <a:t>農曆</a:t>
                      </a:r>
                      <a:r>
                        <a:rPr lang="zh-TW" sz="1200" b="1" dirty="0">
                          <a:latin typeface="Microsoft JhengHei"/>
                          <a:ea typeface="Microsoft JhengHei"/>
                          <a:cs typeface="Microsoft JhengHei"/>
                          <a:sym typeface="Microsoft JhengHei"/>
                        </a:rPr>
                        <a:t>節慶</a:t>
                      </a:r>
                      <a:endParaRPr sz="1200" b="1" dirty="0">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zh-TW" sz="1200" b="1">
                          <a:latin typeface="Microsoft JhengHei"/>
                          <a:ea typeface="Microsoft JhengHei"/>
                          <a:cs typeface="Microsoft JhengHei"/>
                          <a:sym typeface="Microsoft JhengHei"/>
                        </a:rPr>
                        <a:t>內部+外部</a:t>
                      </a:r>
                      <a:endParaRPr sz="1200" b="1">
                        <a:latin typeface="Microsoft JhengHei"/>
                        <a:ea typeface="Microsoft JhengHei"/>
                        <a:cs typeface="Microsoft JhengHei"/>
                        <a:sym typeface="Microsoft JhengHei"/>
                      </a:endParaRPr>
                    </a:p>
                  </a:txBody>
                  <a:tcPr marL="68575" marR="6857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675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整體資料的MAPE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300">
                          <a:latin typeface="+mn-lt"/>
                          <a:ea typeface="Calibri"/>
                          <a:cs typeface="Calibri"/>
                          <a:sym typeface="Calibri"/>
                        </a:rPr>
                        <a:t>6438.4301</a:t>
                      </a:r>
                      <a:endParaRPr sz="130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6889.8654</a:t>
                      </a:r>
                      <a:endParaRPr>
                        <a:latin typeface="+mn-lt"/>
                        <a:ea typeface="Calibri"/>
                        <a:cs typeface="Calibri"/>
                        <a:sym typeface="Calibri"/>
                      </a:endParaRPr>
                    </a:p>
                  </a:txBody>
                  <a:tcPr marL="91425" marR="91425" marT="91425" marB="91425">
                    <a:lnL w="12700" cap="flat" cmpd="sng" algn="ctr">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4471.4458</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3805.7969</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誤差排序後最低的75%資料的MAPE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300">
                          <a:latin typeface="+mn-lt"/>
                          <a:ea typeface="Calibri"/>
                          <a:cs typeface="Calibri"/>
                          <a:sym typeface="Calibri"/>
                        </a:rPr>
                        <a:t>699.7063</a:t>
                      </a:r>
                      <a:endParaRPr sz="130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756.8027</a:t>
                      </a:r>
                      <a:endParaRPr>
                        <a:latin typeface="+mn-lt"/>
                        <a:ea typeface="Calibri"/>
                        <a:cs typeface="Calibri"/>
                        <a:sym typeface="Calibri"/>
                      </a:endParaRPr>
                    </a:p>
                  </a:txBody>
                  <a:tcPr marL="91425" marR="91425" marT="91425" marB="91425">
                    <a:lnL w="12700" cap="flat" cmpd="sng" algn="ctr">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411.4868</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355.3944</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2"/>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誤差排序後最低的50%資料的MAPE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300">
                          <a:latin typeface="+mn-lt"/>
                          <a:ea typeface="Calibri"/>
                          <a:cs typeface="Calibri"/>
                          <a:sym typeface="Calibri"/>
                        </a:rPr>
                        <a:t>264.2022</a:t>
                      </a:r>
                      <a:endParaRPr sz="130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285.5344</a:t>
                      </a:r>
                      <a:endParaRPr>
                        <a:latin typeface="+mn-lt"/>
                        <a:ea typeface="Calibri"/>
                        <a:cs typeface="Calibri"/>
                        <a:sym typeface="Calibri"/>
                      </a:endParaRPr>
                    </a:p>
                  </a:txBody>
                  <a:tcPr marL="91425" marR="91425" marT="91425" marB="91425">
                    <a:lnL w="12700" cap="flat" cmpd="sng" algn="ctr">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139.3897</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134.0325</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3"/>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誤差排序後最低的20%資料的MAPE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300">
                          <a:latin typeface="+mn-lt"/>
                          <a:ea typeface="Calibri"/>
                          <a:cs typeface="Calibri"/>
                          <a:sym typeface="Calibri"/>
                        </a:rPr>
                        <a:t>64.7420</a:t>
                      </a:r>
                      <a:endParaRPr sz="130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64.8691</a:t>
                      </a:r>
                      <a:endParaRPr>
                        <a:latin typeface="+mn-lt"/>
                        <a:ea typeface="Calibri"/>
                        <a:cs typeface="Calibri"/>
                        <a:sym typeface="Calibri"/>
                      </a:endParaRPr>
                    </a:p>
                  </a:txBody>
                  <a:tcPr marL="91425" marR="91425" marT="91425" marB="91425">
                    <a:lnL w="12700" cap="flat" cmpd="sng" algn="ctr">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52.5592</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54.6444</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4"/>
                  </a:ext>
                </a:extLst>
              </a:tr>
              <a:tr h="626379">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誤差排序後最低的10%資料的MAPE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300">
                          <a:latin typeface="+mn-lt"/>
                          <a:ea typeface="Calibri"/>
                          <a:cs typeface="Calibri"/>
                          <a:sym typeface="Calibri"/>
                        </a:rPr>
                        <a:t>41.3833</a:t>
                      </a:r>
                      <a:endParaRPr sz="130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41.6352</a:t>
                      </a:r>
                      <a:endParaRPr>
                        <a:latin typeface="+mn-lt"/>
                        <a:ea typeface="Calibri"/>
                        <a:cs typeface="Calibri"/>
                        <a:sym typeface="Calibri"/>
                      </a:endParaRPr>
                    </a:p>
                  </a:txBody>
                  <a:tcPr marL="91425" marR="91425" marT="91425" marB="91425">
                    <a:lnL w="12700" cap="flat" cmpd="sng" algn="ctr">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26.1929</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28.5452</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5"/>
                  </a:ext>
                </a:extLst>
              </a:tr>
              <a:tr h="372067">
                <a:tc>
                  <a:txBody>
                    <a:bodyPr/>
                    <a:lstStyle/>
                    <a:p>
                      <a:pPr marL="0" lvl="0" indent="0" algn="l" rtl="0">
                        <a:lnSpc>
                          <a:spcPct val="100000"/>
                        </a:lnSpc>
                        <a:spcBef>
                          <a:spcPts val="0"/>
                        </a:spcBef>
                        <a:spcAft>
                          <a:spcPts val="0"/>
                        </a:spcAft>
                        <a:buNone/>
                      </a:pPr>
                      <a:r>
                        <a:rPr lang="zh-TW" sz="1200" b="1">
                          <a:latin typeface="Microsoft JhengHei"/>
                          <a:ea typeface="Microsoft JhengHei"/>
                          <a:cs typeface="Microsoft JhengHei"/>
                          <a:sym typeface="Microsoft JhengHei"/>
                        </a:rPr>
                        <a:t>MSE</a:t>
                      </a:r>
                      <a:endParaRPr sz="1200" b="1">
                        <a:latin typeface="Microsoft JhengHei"/>
                        <a:ea typeface="Microsoft JhengHei"/>
                        <a:cs typeface="Microsoft JhengHei"/>
                        <a:sym typeface="Microsoft JhengHei"/>
                      </a:endParaRPr>
                    </a:p>
                  </a:txBody>
                  <a:tcPr marL="88900" marR="88900" marT="88900" marB="88900">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TW" sz="1300" dirty="0">
                          <a:latin typeface="+mn-lt"/>
                          <a:ea typeface="Calibri"/>
                          <a:cs typeface="Calibri"/>
                          <a:sym typeface="Calibri"/>
                        </a:rPr>
                        <a:t>2906373.6736</a:t>
                      </a:r>
                      <a:endParaRPr sz="1300" dirty="0">
                        <a:latin typeface="+mn-lt"/>
                        <a:ea typeface="Calibri"/>
                        <a:cs typeface="Calibri"/>
                        <a:sym typeface="Calibri"/>
                      </a:endParaRPr>
                    </a:p>
                  </a:txBody>
                  <a:tcPr marL="85659" marR="85659" marT="85659" marB="85659">
                    <a:lnL w="12700" cap="flat" cmpd="sng">
                      <a:solidFill>
                        <a:srgbClr val="9E9E9E"/>
                      </a:solidFill>
                      <a:prstDash val="solid"/>
                      <a:round/>
                      <a:headEnd type="none" w="sm" len="sm"/>
                      <a:tailEnd type="none" w="sm" len="sm"/>
                    </a:lnL>
                    <a:lnR w="12700" cap="flat" cmpd="sng" algn="ctr">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2825195.1759</a:t>
                      </a:r>
                      <a:endParaRPr>
                        <a:latin typeface="+mn-lt"/>
                        <a:ea typeface="Calibri"/>
                        <a:cs typeface="Calibri"/>
                        <a:sym typeface="Calibri"/>
                      </a:endParaRPr>
                    </a:p>
                  </a:txBody>
                  <a:tcPr marL="91425" marR="91425" marT="91425" marB="91425">
                    <a:lnL w="12700" cap="flat" cmpd="sng" algn="ctr">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2522883.1118</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zh-TW">
                          <a:latin typeface="+mn-lt"/>
                          <a:ea typeface="Calibri"/>
                          <a:cs typeface="Calibri"/>
                          <a:sym typeface="Calibri"/>
                        </a:rPr>
                        <a:t>2906503.2918</a:t>
                      </a:r>
                      <a:endParaRPr>
                        <a:latin typeface="+mn-lt"/>
                        <a:ea typeface="Calibri"/>
                        <a:cs typeface="Calibri"/>
                        <a:sym typeface="Calibri"/>
                      </a:endParaRPr>
                    </a:p>
                  </a:txBody>
                  <a:tcPr marL="91425" marR="91425" marT="91425" marB="91425">
                    <a:lnL w="12700" cap="flat" cmpd="sng">
                      <a:solidFill>
                        <a:srgbClr val="9E9E9E"/>
                      </a:solidFill>
                      <a:prstDash val="solid"/>
                      <a:round/>
                      <a:headEnd type="none" w="sm" len="sm"/>
                      <a:tailEnd type="none" w="sm" len="sm"/>
                    </a:lnL>
                    <a:lnR w="12700" cap="flat" cmpd="sng">
                      <a:solidFill>
                        <a:srgbClr val="9E9E9E"/>
                      </a:solidFill>
                      <a:prstDash val="solid"/>
                      <a:round/>
                      <a:headEnd type="none" w="sm" len="sm"/>
                      <a:tailEnd type="none" w="sm" len="sm"/>
                    </a:lnR>
                    <a:lnT w="12700" cap="flat" cmpd="sng" algn="ctr">
                      <a:solidFill>
                        <a:srgbClr val="9E9E9E"/>
                      </a:solidFill>
                      <a:prstDash val="solid"/>
                      <a:round/>
                      <a:headEnd type="none" w="sm" len="sm"/>
                      <a:tailEnd type="none" w="sm" len="sm"/>
                    </a:lnT>
                    <a:lnB w="12700" cap="flat" cmpd="sng">
                      <a:solidFill>
                        <a:srgbClr val="9E9E9E"/>
                      </a:solidFill>
                      <a:prstDash val="solid"/>
                      <a:round/>
                      <a:headEnd type="none" w="sm" len="sm"/>
                      <a:tailEnd type="none" w="sm" len="sm"/>
                    </a:lnB>
                    <a:solidFill>
                      <a:schemeClr val="tx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677561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附錄四 </a:t>
            </a:r>
            <a:r>
              <a:rPr lang="en-US" altLang="zh-TW" smtClean="0"/>
              <a:t>-</a:t>
            </a:r>
            <a:r>
              <a:rPr lang="zh-TW" altLang="en-US" smtClean="0"/>
              <a:t> </a:t>
            </a:r>
            <a:r>
              <a:rPr lang="en-US" altLang="zh-TW"/>
              <a:t>statsmodels OLS</a:t>
            </a:r>
            <a:r>
              <a:rPr lang="zh-TW" altLang="zh-TW"/>
              <a:t>報表</a:t>
            </a:r>
            <a:endParaRPr lang="zh-TW" altLang="en-US"/>
          </a:p>
        </p:txBody>
      </p:sp>
      <p:sp>
        <p:nvSpPr>
          <p:cNvPr id="3" name="文字版面配置區 2"/>
          <p:cNvSpPr>
            <a:spLocks noGrp="1"/>
          </p:cNvSpPr>
          <p:nvPr>
            <p:ph type="body" idx="1"/>
          </p:nvPr>
        </p:nvSpPr>
        <p:spPr/>
        <p:txBody>
          <a:bodyPr/>
          <a:lstStyle/>
          <a:p>
            <a:r>
              <a:rPr lang="zh-TW" altLang="en-US" smtClean="0"/>
              <a:t>由於</a:t>
            </a:r>
            <a:r>
              <a:rPr lang="en-US" altLang="zh-TW" smtClean="0"/>
              <a:t>scikit-learn</a:t>
            </a:r>
            <a:r>
              <a:rPr lang="zh-TW" altLang="en-US" smtClean="0"/>
              <a:t>的</a:t>
            </a:r>
            <a:r>
              <a:rPr lang="en-US" altLang="zh-TW" smtClean="0"/>
              <a:t>linear_model</a:t>
            </a:r>
            <a:r>
              <a:rPr lang="zh-TW" altLang="en-US" smtClean="0"/>
              <a:t>沒有計算變數個別</a:t>
            </a:r>
            <a:r>
              <a:rPr lang="en-US" altLang="zh-TW" smtClean="0"/>
              <a:t>t</a:t>
            </a:r>
            <a:r>
              <a:rPr lang="zh-TW" altLang="en-US" smtClean="0"/>
              <a:t>檢定</a:t>
            </a:r>
            <a:r>
              <a:rPr lang="en-US" altLang="zh-TW" smtClean="0"/>
              <a:t>p</a:t>
            </a:r>
            <a:r>
              <a:rPr lang="zh-TW" altLang="en-US" smtClean="0"/>
              <a:t>值的</a:t>
            </a:r>
            <a:r>
              <a:rPr lang="en-US" altLang="zh-TW" smtClean="0"/>
              <a:t>method</a:t>
            </a:r>
            <a:r>
              <a:rPr lang="zh-TW" altLang="en-US" smtClean="0"/>
              <a:t>，因此用</a:t>
            </a:r>
            <a:r>
              <a:rPr lang="en-US" altLang="zh-TW" smtClean="0"/>
              <a:t>statsmodels</a:t>
            </a:r>
            <a:r>
              <a:rPr lang="zh-TW" altLang="en-US" smtClean="0"/>
              <a:t>的</a:t>
            </a:r>
            <a:r>
              <a:rPr lang="en-US" altLang="zh-TW" smtClean="0"/>
              <a:t>OLS</a:t>
            </a:r>
            <a:r>
              <a:rPr lang="zh-TW" altLang="en-US" smtClean="0"/>
              <a:t>模型作為代替</a:t>
            </a:r>
            <a:r>
              <a:rPr lang="en-US" altLang="zh-TW" smtClean="0"/>
              <a:t>(</a:t>
            </a:r>
            <a:r>
              <a:rPr lang="zh-TW" altLang="en-US" smtClean="0"/>
              <a:t>兩種模型都是用最小平方法來估計迴歸係數，可以互相參照</a:t>
            </a:r>
            <a:r>
              <a:rPr lang="en-US" altLang="zh-TW" smtClean="0"/>
              <a:t>)</a:t>
            </a:r>
            <a:endParaRPr lang="zh-TW" altLang="en-US"/>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95</a:t>
            </a:fld>
            <a:endParaRPr lang="zh-TW" altLang="en-US"/>
          </a:p>
        </p:txBody>
      </p:sp>
    </p:spTree>
    <p:extLst>
      <p:ext uri="{BB962C8B-B14F-4D97-AF65-F5344CB8AC3E}">
        <p14:creationId xmlns:p14="http://schemas.microsoft.com/office/powerpoint/2010/main" val="88607852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96</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26" y="375718"/>
            <a:ext cx="7438708" cy="4167950"/>
          </a:xfrm>
          <a:prstGeom prst="rect">
            <a:avLst/>
          </a:prstGeom>
        </p:spPr>
      </p:pic>
    </p:spTree>
    <p:extLst>
      <p:ext uri="{BB962C8B-B14F-4D97-AF65-F5344CB8AC3E}">
        <p14:creationId xmlns:p14="http://schemas.microsoft.com/office/powerpoint/2010/main" val="35717930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97</a:t>
            </a:fld>
            <a:endParaRPr lang="zh-TW" altLang="en-US"/>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26" y="397962"/>
            <a:ext cx="7438708" cy="4145706"/>
          </a:xfrm>
          <a:prstGeom prst="rect">
            <a:avLst/>
          </a:prstGeom>
        </p:spPr>
      </p:pic>
    </p:spTree>
    <p:extLst>
      <p:ext uri="{BB962C8B-B14F-4D97-AF65-F5344CB8AC3E}">
        <p14:creationId xmlns:p14="http://schemas.microsoft.com/office/powerpoint/2010/main" val="42583058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98</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087" y="356609"/>
            <a:ext cx="7484647" cy="4187059"/>
          </a:xfrm>
          <a:prstGeom prst="rect">
            <a:avLst/>
          </a:prstGeom>
        </p:spPr>
      </p:pic>
    </p:spTree>
    <p:extLst>
      <p:ext uri="{BB962C8B-B14F-4D97-AF65-F5344CB8AC3E}">
        <p14:creationId xmlns:p14="http://schemas.microsoft.com/office/powerpoint/2010/main" val="32875804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99</a:t>
            </a:fld>
            <a:endParaRPr lang="zh-TW" altLang="en-US"/>
          </a:p>
        </p:txBody>
      </p:sp>
      <p:pic>
        <p:nvPicPr>
          <p:cNvPr id="2" name="圖片 1"/>
          <p:cNvPicPr>
            <a:picLocks noChangeAspect="1"/>
          </p:cNvPicPr>
          <p:nvPr/>
        </p:nvPicPr>
        <p:blipFill>
          <a:blip r:embed="rId2"/>
          <a:stretch>
            <a:fillRect/>
          </a:stretch>
        </p:blipFill>
        <p:spPr>
          <a:xfrm>
            <a:off x="767437" y="290501"/>
            <a:ext cx="7623297" cy="4253167"/>
          </a:xfrm>
          <a:prstGeom prst="rect">
            <a:avLst/>
          </a:prstGeom>
        </p:spPr>
      </p:pic>
    </p:spTree>
    <p:extLst>
      <p:ext uri="{BB962C8B-B14F-4D97-AF65-F5344CB8AC3E}">
        <p14:creationId xmlns:p14="http://schemas.microsoft.com/office/powerpoint/2010/main" val="2072668960"/>
      </p:ext>
    </p:extLst>
  </p:cSld>
  <p:clrMapOvr>
    <a:masterClrMapping/>
  </p:clrMapOvr>
  <p:timing>
    <p:tnLst>
      <p:par>
        <p:cTn id="1" dur="indefinite" restart="never" nodeType="tmRoot"/>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12136</Words>
  <Application>Microsoft Office PowerPoint</Application>
  <PresentationFormat>如螢幕大小 (16:9)</PresentationFormat>
  <Paragraphs>2037</Paragraphs>
  <Slides>102</Slides>
  <Notes>86</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102</vt:i4>
      </vt:variant>
    </vt:vector>
  </HeadingPairs>
  <TitlesOfParts>
    <vt:vector size="113" baseType="lpstr">
      <vt:lpstr>Arial</vt:lpstr>
      <vt:lpstr>新細明體</vt:lpstr>
      <vt:lpstr>微軟正黑體</vt:lpstr>
      <vt:lpstr>Calibri</vt:lpstr>
      <vt:lpstr>Wingdings</vt:lpstr>
      <vt:lpstr>PMingLiu</vt:lpstr>
      <vt:lpstr>Nunito</vt:lpstr>
      <vt:lpstr>Times New Roman</vt:lpstr>
      <vt:lpstr>微軟正黑體</vt:lpstr>
      <vt:lpstr>DFKai-SB</vt:lpstr>
      <vt:lpstr>Shift</vt:lpstr>
      <vt:lpstr>iSVMS 專案2 產品出貨預測</vt:lpstr>
      <vt:lpstr>PowerPoint 簡報</vt:lpstr>
      <vt:lpstr>一、前言</vt:lpstr>
      <vt:lpstr>前言</vt:lpstr>
      <vt:lpstr>二、研究目的</vt:lpstr>
      <vt:lpstr>研究目的</vt:lpstr>
      <vt:lpstr>三、研究方法</vt:lpstr>
      <vt:lpstr>(一)資料來源</vt:lpstr>
      <vt:lpstr>(二)基準模型</vt:lpstr>
      <vt:lpstr>(三)神經網路實作</vt:lpstr>
      <vt:lpstr>專案流程</vt:lpstr>
      <vt:lpstr>專案流程圖</vt:lpstr>
      <vt:lpstr>2-1 定義預測目標</vt:lpstr>
      <vt:lpstr>2-2 資料初步清理</vt:lpstr>
      <vt:lpstr>3 探索性分析</vt:lpstr>
      <vt:lpstr>3-1 探索性分析 - 各月份整體產品實銷貨量(折線圖)</vt:lpstr>
      <vt:lpstr>探索性分析 - 各月份整體產品實銷貨量(折線圖)</vt:lpstr>
      <vt:lpstr>3-2 探索性分析 - 各部門整體產品實銷貨比例(圓餅圖)</vt:lpstr>
      <vt:lpstr>探索性分析 - 各部門整體產品實銷貨比例(圓餅圖)</vt:lpstr>
      <vt:lpstr>4 預測變數假說</vt:lpstr>
      <vt:lpstr>4-1 預測變數假說 - 內部變數</vt:lpstr>
      <vt:lpstr>4-2 預測變數假說 - 外部變數</vt:lpstr>
      <vt:lpstr>5. 資料處理</vt:lpstr>
      <vt:lpstr>5-1 資料處理流程圖 </vt:lpstr>
      <vt:lpstr>5-2 合併後的資料維度 - 範例</vt:lpstr>
      <vt:lpstr>5-3 各部門實銷貨量占比 - 範例說明</vt:lpstr>
      <vt:lpstr>6. 探索性分析 - 合併後的資料有無補0的比例(圓餅圖)</vt:lpstr>
      <vt:lpstr>探索性分析 - 合併後的資料有無補0的比例(圓餅圖)</vt:lpstr>
      <vt:lpstr>7. 變數實驗</vt:lpstr>
      <vt:lpstr>7-1 相關係數分析</vt:lpstr>
      <vt:lpstr>7-1 相關係數分析 - 小結</vt:lpstr>
      <vt:lpstr>7-2 外部變數實驗</vt:lpstr>
      <vt:lpstr>7-2 外部變數實驗 - 小結</vt:lpstr>
      <vt:lpstr>7-2 外部變數實驗 - 小結(續)</vt:lpstr>
      <vt:lpstr>8. 建模相關事項 </vt:lpstr>
      <vt:lpstr>8-1 建模相關事項 - 資料劃分 </vt:lpstr>
      <vt:lpstr>8-2 建模相關事項 - 衡量模型表現的指標 </vt:lpstr>
      <vt:lpstr>四、基準模型</vt:lpstr>
      <vt:lpstr>選用的基準模型(Baseline)</vt:lpstr>
      <vt:lpstr>(一) MA3</vt:lpstr>
      <vt:lpstr>(二) 迴歸模型</vt:lpstr>
      <vt:lpstr>線性迴歸 – 內部 + 外部變數</vt:lpstr>
      <vt:lpstr>為什麼線性迴歸模型炸掉了？</vt:lpstr>
      <vt:lpstr>該拿掉哪個類別的變數再跑一次迴歸？</vt:lpstr>
      <vt:lpstr>線性迴歸 – 拿掉「月份」</vt:lpstr>
      <vt:lpstr>還有某類別的變數需要拿掉嗎？</vt:lpstr>
      <vt:lpstr>關於Lasso、Ridge迴歸</vt:lpstr>
      <vt:lpstr>MA3 &amp; 迴歸模型 預測結果整體MAPE比較</vt:lpstr>
      <vt:lpstr>小結</vt:lpstr>
      <vt:lpstr>五、神經網路</vt:lpstr>
      <vt:lpstr>神經網路概述</vt:lpstr>
      <vt:lpstr>神經網路預測成效相關指標</vt:lpstr>
      <vt:lpstr>(一) ANN預測結果</vt:lpstr>
      <vt:lpstr>(一) ANN預測結果 - Y vs Y-hat散佈圖</vt:lpstr>
      <vt:lpstr>(一) ANN預測結果 - MAPE分布圖</vt:lpstr>
      <vt:lpstr>(二) LSTM預測結果</vt:lpstr>
      <vt:lpstr>(二) LSTM預測結果 - Y vs Y-hat散佈圖</vt:lpstr>
      <vt:lpstr>(二) LSTM預測結果 - MAPE分布圖</vt:lpstr>
      <vt:lpstr>小結</vt:lpstr>
      <vt:lpstr>六、與基準模型的比較</vt:lpstr>
      <vt:lpstr>與基準模型的比較</vt:lpstr>
      <vt:lpstr>PowerPoint 簡報</vt:lpstr>
      <vt:lpstr>小結</vt:lpstr>
      <vt:lpstr>七、結論與建議</vt:lpstr>
      <vt:lpstr>結論 - 影響實銷貨量的因素</vt:lpstr>
      <vt:lpstr>結論與建議 – 關於預測模型</vt:lpstr>
      <vt:lpstr>THE END</vt:lpstr>
      <vt:lpstr>八、附錄</vt:lpstr>
      <vt:lpstr>附錄一、原始資料集欄位詳細資訊</vt:lpstr>
      <vt:lpstr>附錄二、各變數和實銷貨量的相關係數分析結果</vt:lpstr>
      <vt:lpstr>Pearson相關係數 – 第一部分</vt:lpstr>
      <vt:lpstr>Pearson相關係數 – 第二部分</vt:lpstr>
      <vt:lpstr>Pearson相關係數 – 第三部分</vt:lpstr>
      <vt:lpstr>Pearson相關係數 – 第四部分</vt:lpstr>
      <vt:lpstr>Pearson相關係數 – 第五部分</vt:lpstr>
      <vt:lpstr>Kendall相關係數 – 第一部分</vt:lpstr>
      <vt:lpstr>Kendall相關係數 – 第二部分</vt:lpstr>
      <vt:lpstr>Kendall相關係數 – 第三部分</vt:lpstr>
      <vt:lpstr>Kendall相關係數 – 第四部分</vt:lpstr>
      <vt:lpstr>Kendall相關係數 – 第五部分</vt:lpstr>
      <vt:lpstr>Spearman相關係數 – 第一部分</vt:lpstr>
      <vt:lpstr>Spearman相關係數 – 第二部分</vt:lpstr>
      <vt:lpstr>Spearman相關係數 – 第三部分</vt:lpstr>
      <vt:lpstr>Spearman相關係數 – 第四部分</vt:lpstr>
      <vt:lpstr>Spearman相關係數 – 第五部分</vt:lpstr>
      <vt:lpstr>附錄三- 迴歸 &amp; ANN &amp; LSTM外部變數實驗結果 註：在相同的模型表現指標下(如MSE、整體MAPE等)，各個變數組合中的最低值會將其所在的表格塗色作為註記</vt:lpstr>
      <vt:lpstr>Lasso迴歸 – 第一部分</vt:lpstr>
      <vt:lpstr>Lasso迴歸 – 第二部分</vt:lpstr>
      <vt:lpstr>Ridge迴歸 – 第一部分</vt:lpstr>
      <vt:lpstr>Ridge迴歸 – 第二部分</vt:lpstr>
      <vt:lpstr>ANN – 第一部分</vt:lpstr>
      <vt:lpstr>ANN – 第二部分</vt:lpstr>
      <vt:lpstr>LSTM – 第一部分</vt:lpstr>
      <vt:lpstr>LSTM – 第二部分</vt:lpstr>
      <vt:lpstr>附錄四 - statsmodels OLS報表</vt:lpstr>
      <vt:lpstr>PowerPoint 簡報</vt:lpstr>
      <vt:lpstr>PowerPoint 簡報</vt:lpstr>
      <vt:lpstr>PowerPoint 簡報</vt:lpstr>
      <vt:lpstr>PowerPoint 簡報</vt:lpstr>
      <vt:lpstr>PowerPoint 簡報</vt:lpstr>
      <vt:lpstr>PowerPoint 簡報</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iSVMS 專案2 產品出貨預測 Close Review </dc:title>
  <cp:lastModifiedBy>宇鑫 陳</cp:lastModifiedBy>
  <cp:revision>56</cp:revision>
  <dcterms:modified xsi:type="dcterms:W3CDTF">2019-08-28T07:45:16Z</dcterms:modified>
</cp:coreProperties>
</file>